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24" r:id="rId1"/>
  </p:sldMasterIdLst>
  <p:sldIdLst>
    <p:sldId id="256" r:id="rId2"/>
    <p:sldId id="280" r:id="rId3"/>
    <p:sldId id="281" r:id="rId4"/>
    <p:sldId id="282" r:id="rId5"/>
    <p:sldId id="283" r:id="rId6"/>
    <p:sldId id="285" r:id="rId7"/>
    <p:sldId id="288" r:id="rId8"/>
    <p:sldId id="289" r:id="rId9"/>
    <p:sldId id="290" r:id="rId10"/>
    <p:sldId id="286" r:id="rId11"/>
    <p:sldId id="287" r:id="rId12"/>
    <p:sldId id="291" r:id="rId13"/>
    <p:sldId id="284" r:id="rId14"/>
    <p:sldId id="29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AA0AE5-6A4D-4B0A-A871-17C73DFEBC1B}" v="33" dt="2019-05-01T13:50:39.0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2" d="100"/>
          <a:sy n="72" d="100"/>
        </p:scale>
        <p:origin x="4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raj Khosa" userId="fd8a683b-6489-452d-a1e1-3577dfcfc056" providerId="ADAL" clId="{3A3CAFC3-DFEB-478D-A59A-4F13B75F1B31}"/>
    <pc:docChg chg="undo custSel modSld">
      <pc:chgData name="Manraj Khosa" userId="fd8a683b-6489-452d-a1e1-3577dfcfc056" providerId="ADAL" clId="{3A3CAFC3-DFEB-478D-A59A-4F13B75F1B31}" dt="2019-05-01T13:51:30.156" v="204" actId="27636"/>
      <pc:docMkLst>
        <pc:docMk/>
      </pc:docMkLst>
      <pc:sldChg chg="modSp">
        <pc:chgData name="Manraj Khosa" userId="fd8a683b-6489-452d-a1e1-3577dfcfc056" providerId="ADAL" clId="{3A3CAFC3-DFEB-478D-A59A-4F13B75F1B31}" dt="2019-05-01T13:14:47.687" v="36" actId="20577"/>
        <pc:sldMkLst>
          <pc:docMk/>
          <pc:sldMk cId="2052854665" sldId="291"/>
        </pc:sldMkLst>
        <pc:spChg chg="mod">
          <ac:chgData name="Manraj Khosa" userId="fd8a683b-6489-452d-a1e1-3577dfcfc056" providerId="ADAL" clId="{3A3CAFC3-DFEB-478D-A59A-4F13B75F1B31}" dt="2019-05-01T13:14:47.687" v="36" actId="20577"/>
          <ac:spMkLst>
            <pc:docMk/>
            <pc:sldMk cId="2052854665" sldId="291"/>
            <ac:spMk id="3" creationId="{E00300B3-0BCE-44CE-A180-0B959660E62D}"/>
          </ac:spMkLst>
        </pc:spChg>
      </pc:sldChg>
      <pc:sldChg chg="modSp">
        <pc:chgData name="Manraj Khosa" userId="fd8a683b-6489-452d-a1e1-3577dfcfc056" providerId="ADAL" clId="{3A3CAFC3-DFEB-478D-A59A-4F13B75F1B31}" dt="2019-05-01T13:51:30.156" v="204" actId="27636"/>
        <pc:sldMkLst>
          <pc:docMk/>
          <pc:sldMk cId="2792097546" sldId="292"/>
        </pc:sldMkLst>
        <pc:spChg chg="mod">
          <ac:chgData name="Manraj Khosa" userId="fd8a683b-6489-452d-a1e1-3577dfcfc056" providerId="ADAL" clId="{3A3CAFC3-DFEB-478D-A59A-4F13B75F1B31}" dt="2019-05-01T13:51:30.156" v="204" actId="27636"/>
          <ac:spMkLst>
            <pc:docMk/>
            <pc:sldMk cId="2792097546" sldId="292"/>
            <ac:spMk id="3" creationId="{E00300B3-0BCE-44CE-A180-0B959660E62D}"/>
          </ac:spMkLst>
        </pc:spChg>
        <pc:spChg chg="mod">
          <ac:chgData name="Manraj Khosa" userId="fd8a683b-6489-452d-a1e1-3577dfcfc056" providerId="ADAL" clId="{3A3CAFC3-DFEB-478D-A59A-4F13B75F1B31}" dt="2019-05-01T13:51:01.908" v="201" actId="14100"/>
          <ac:spMkLst>
            <pc:docMk/>
            <pc:sldMk cId="2792097546" sldId="292"/>
            <ac:spMk id="4" creationId="{A32E22D4-3DBF-4727-85D2-5F62C7BD3F7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B61BEF0D-F0BB-DE4B-95CE-6DB70DBA9567}" type="datetimeFigureOut">
              <a:rPr lang="en-US" smtClean="0"/>
              <a:pPr/>
              <a:t>5/1/2019</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768237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007887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1835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2851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00004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219987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5333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51312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6393299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519954A3-9DFD-4C44-94BA-B95130A3BA1C}" type="slidenum">
              <a:rPr lang="en-US" smtClean="0"/>
              <a:t>‹#›</a:t>
            </a:fld>
            <a:endParaRPr lang="en-US" dirty="0"/>
          </a:p>
        </p:txBody>
      </p:sp>
    </p:spTree>
    <p:extLst>
      <p:ext uri="{BB962C8B-B14F-4D97-AF65-F5344CB8AC3E}">
        <p14:creationId xmlns:p14="http://schemas.microsoft.com/office/powerpoint/2010/main" val="239226307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B61BEF0D-F0BB-DE4B-95CE-6DB70DBA9567}" type="datetimeFigureOut">
              <a:rPr lang="en-US" smtClean="0"/>
              <a:pPr/>
              <a:t>5/1/2019</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428128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B61BEF0D-F0BB-DE4B-95CE-6DB70DBA9567}" type="datetimeFigureOut">
              <a:rPr lang="en-US" smtClean="0"/>
              <a:pPr/>
              <a:t>5/1/2019</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44558"/>
      </p:ext>
    </p:extLst>
  </p:cSld>
  <p:clrMap bg1="lt1" tx1="dk1" bg2="lt2" tx2="dk2" accent1="accent1" accent2="accent2" accent3="accent3" accent4="accent4" accent5="accent5" accent6="accent6" hlink="hlink" folHlink="folHlink"/>
  <p:sldLayoutIdLst>
    <p:sldLayoutId id="214748402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papers.ssrn.com/sol3/papers.cfm?abstract_id=3231684" TargetMode="External"/><Relationship Id="rId2" Type="http://schemas.openxmlformats.org/officeDocument/2006/relationships/hyperlink" Target="http://crsatlantic.com/crsCore/wp-content/uploads/2015/02/7-ETHICAL-STANDARDS-FOR-MEDIATORS-Paper-June-2011-CBA.pdf" TargetMode="External"/><Relationship Id="rId1" Type="http://schemas.openxmlformats.org/officeDocument/2006/relationships/slideLayout" Target="../slideLayouts/slideLayout1.xml"/><Relationship Id="rId4" Type="http://schemas.openxmlformats.org/officeDocument/2006/relationships/hyperlink" Target="https://lr.law.qut.edu.au/article/download/343/335"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3" name="Rectangle 7">
            <a:extLst>
              <a:ext uri="{FF2B5EF4-FFF2-40B4-BE49-F238E27FC236}">
                <a16:creationId xmlns:a16="http://schemas.microsoft.com/office/drawing/2014/main" id="{E2FE3A7B-DDFF-4F81-8AAE-11D96D138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9">
            <a:extLst>
              <a:ext uri="{FF2B5EF4-FFF2-40B4-BE49-F238E27FC236}">
                <a16:creationId xmlns:a16="http://schemas.microsoft.com/office/drawing/2014/main" id="{69825ADD-F95C-4747-9B41-5DB21C28E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5" cy="5571066"/>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11">
            <a:extLst>
              <a:ext uri="{FF2B5EF4-FFF2-40B4-BE49-F238E27FC236}">
                <a16:creationId xmlns:a16="http://schemas.microsoft.com/office/drawing/2014/main" id="{86791A8E-B2BA-467D-BB87-8CFBFB13AF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6948"/>
            <a:ext cx="10744200" cy="5404104"/>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E00300B3-0BCE-44CE-A180-0B959660E62D}"/>
              </a:ext>
            </a:extLst>
          </p:cNvPr>
          <p:cNvSpPr>
            <a:spLocks noGrp="1"/>
          </p:cNvSpPr>
          <p:nvPr>
            <p:ph type="subTitle" idx="1"/>
          </p:nvPr>
        </p:nvSpPr>
        <p:spPr>
          <a:xfrm>
            <a:off x="1286503" y="4064626"/>
            <a:ext cx="9607159" cy="1476235"/>
          </a:xfrm>
        </p:spPr>
        <p:txBody>
          <a:bodyPr vert="horz" lIns="91440" tIns="45720" rIns="91440" bIns="45720" rtlCol="0">
            <a:normAutofit fontScale="92500" lnSpcReduction="20000"/>
          </a:bodyPr>
          <a:lstStyle/>
          <a:p>
            <a:pPr algn="ctr">
              <a:spcAft>
                <a:spcPts val="600"/>
              </a:spcAft>
              <a:buFont typeface="Arial" pitchFamily="34" charset="0"/>
              <a:buChar char=" "/>
            </a:pPr>
            <a:endParaRPr lang="en-US" sz="1100" dirty="0">
              <a:solidFill>
                <a:srgbClr val="FFFFFF"/>
              </a:solidFill>
              <a:latin typeface="+mn-lt"/>
            </a:endParaRPr>
          </a:p>
          <a:p>
            <a:pPr algn="ctr">
              <a:spcAft>
                <a:spcPts val="600"/>
              </a:spcAft>
              <a:buFont typeface="Arial" pitchFamily="34" charset="0"/>
              <a:buChar char=" "/>
            </a:pPr>
            <a:endParaRPr lang="en-US" sz="1100" dirty="0">
              <a:solidFill>
                <a:srgbClr val="FFFFFF"/>
              </a:solidFill>
              <a:latin typeface="+mn-lt"/>
            </a:endParaRPr>
          </a:p>
          <a:p>
            <a:pPr algn="r">
              <a:spcAft>
                <a:spcPts val="600"/>
              </a:spcAft>
              <a:buFont typeface="Arial" pitchFamily="34" charset="0"/>
              <a:buChar char=" "/>
            </a:pPr>
            <a:r>
              <a:rPr lang="en-US" sz="2000" dirty="0">
                <a:solidFill>
                  <a:srgbClr val="FFFFFF"/>
                </a:solidFill>
                <a:latin typeface="+mn-lt"/>
              </a:rPr>
              <a:t>Sharin Ruba</a:t>
            </a:r>
          </a:p>
          <a:p>
            <a:pPr algn="r">
              <a:spcAft>
                <a:spcPts val="600"/>
              </a:spcAft>
              <a:buFont typeface="Arial" pitchFamily="34" charset="0"/>
              <a:buChar char=" "/>
            </a:pPr>
            <a:r>
              <a:rPr lang="en-US" sz="2000" i="1" dirty="0">
                <a:solidFill>
                  <a:srgbClr val="FFFFFF"/>
                </a:solidFill>
                <a:latin typeface="+mn-lt"/>
              </a:rPr>
              <a:t>BCom(UON), MBL(Curtin), Mediator(UWA)(NMAS), Grad Dip FDR(COL)</a:t>
            </a:r>
          </a:p>
        </p:txBody>
      </p:sp>
      <p:sp>
        <p:nvSpPr>
          <p:cNvPr id="2" name="Title 1">
            <a:extLst>
              <a:ext uri="{FF2B5EF4-FFF2-40B4-BE49-F238E27FC236}">
                <a16:creationId xmlns:a16="http://schemas.microsoft.com/office/drawing/2014/main" id="{A8988258-9F6D-42A4-95E0-C3EEFBFEBA41}"/>
              </a:ext>
            </a:extLst>
          </p:cNvPr>
          <p:cNvSpPr>
            <a:spLocks noGrp="1"/>
          </p:cNvSpPr>
          <p:nvPr>
            <p:ph type="ctrTitle"/>
          </p:nvPr>
        </p:nvSpPr>
        <p:spPr>
          <a:xfrm>
            <a:off x="1286503" y="1285196"/>
            <a:ext cx="9607160" cy="2779429"/>
          </a:xfrm>
        </p:spPr>
        <p:txBody>
          <a:bodyPr vert="horz" lIns="91440" tIns="45720" rIns="91440" bIns="45720" rtlCol="0">
            <a:normAutofit/>
          </a:bodyPr>
          <a:lstStyle/>
          <a:p>
            <a:pPr algn="ctr"/>
            <a:br>
              <a:rPr lang="en-US" sz="2900" dirty="0"/>
            </a:br>
            <a:r>
              <a:rPr lang="en-US" sz="2900" dirty="0"/>
              <a:t>7.3 Stream 3: Workplace and Organisational/ Innovation</a:t>
            </a:r>
            <a:br>
              <a:rPr lang="en-US" sz="2900" dirty="0"/>
            </a:br>
            <a:br>
              <a:rPr lang="en-US" sz="2900" dirty="0"/>
            </a:br>
            <a:r>
              <a:rPr lang="en-US" sz="3600" b="1" dirty="0"/>
              <a:t>Mediators must cause No Harm </a:t>
            </a:r>
            <a:br>
              <a:rPr lang="en-US" sz="3600" b="1" dirty="0"/>
            </a:br>
            <a:br>
              <a:rPr lang="en-US" sz="3600" b="1" dirty="0"/>
            </a:br>
            <a:r>
              <a:rPr lang="en-US" sz="2900" dirty="0"/>
              <a:t>Wednesday, 17 April 2019</a:t>
            </a:r>
            <a:br>
              <a:rPr lang="en-US" sz="2900" dirty="0"/>
            </a:br>
            <a:r>
              <a:rPr lang="en-US" sz="2900" dirty="0"/>
              <a:t>12:15 to 12:45pm </a:t>
            </a:r>
          </a:p>
        </p:txBody>
      </p:sp>
    </p:spTree>
    <p:extLst>
      <p:ext uri="{BB962C8B-B14F-4D97-AF65-F5344CB8AC3E}">
        <p14:creationId xmlns:p14="http://schemas.microsoft.com/office/powerpoint/2010/main" val="321119726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3" name="Rectangle 7">
            <a:extLst>
              <a:ext uri="{FF2B5EF4-FFF2-40B4-BE49-F238E27FC236}">
                <a16:creationId xmlns:a16="http://schemas.microsoft.com/office/drawing/2014/main" id="{E2FE3A7B-DDFF-4F81-8AAE-11D96D138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9">
            <a:extLst>
              <a:ext uri="{FF2B5EF4-FFF2-40B4-BE49-F238E27FC236}">
                <a16:creationId xmlns:a16="http://schemas.microsoft.com/office/drawing/2014/main" id="{69825ADD-F95C-4747-9B41-5DB21C28E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5" cy="5571066"/>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11">
            <a:extLst>
              <a:ext uri="{FF2B5EF4-FFF2-40B4-BE49-F238E27FC236}">
                <a16:creationId xmlns:a16="http://schemas.microsoft.com/office/drawing/2014/main" id="{86791A8E-B2BA-467D-BB87-8CFBFB13AF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6948"/>
            <a:ext cx="10744200" cy="5404104"/>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E00300B3-0BCE-44CE-A180-0B959660E62D}"/>
              </a:ext>
            </a:extLst>
          </p:cNvPr>
          <p:cNvSpPr>
            <a:spLocks noGrp="1"/>
          </p:cNvSpPr>
          <p:nvPr>
            <p:ph type="subTitle" idx="1"/>
          </p:nvPr>
        </p:nvSpPr>
        <p:spPr>
          <a:xfrm>
            <a:off x="941695" y="1746862"/>
            <a:ext cx="10358651" cy="4189914"/>
          </a:xfrm>
        </p:spPr>
        <p:txBody>
          <a:bodyPr vert="horz" lIns="91440" tIns="45720" rIns="91440" bIns="45720" rtlCol="0">
            <a:normAutofit/>
          </a:bodyPr>
          <a:lstStyle/>
          <a:p>
            <a:pPr marL="800100" lvl="1" indent="-342900" algn="just">
              <a:spcAft>
                <a:spcPts val="600"/>
              </a:spcAft>
              <a:buFont typeface="+mj-lt"/>
              <a:buAutoNum type="arabicPeriod"/>
            </a:pPr>
            <a:r>
              <a:rPr lang="en-US" sz="1800" dirty="0">
                <a:solidFill>
                  <a:srgbClr val="FFFFFF"/>
                </a:solidFill>
              </a:rPr>
              <a:t>At least one party makes non-voluntary decisions:</a:t>
            </a:r>
          </a:p>
          <a:p>
            <a:pPr marL="1257300" lvl="2" indent="-342900" algn="just">
              <a:spcAft>
                <a:spcPts val="600"/>
              </a:spcAft>
              <a:buFont typeface="Arial" panose="020B0604020202020204" pitchFamily="34" charset="0"/>
              <a:buChar char="•"/>
            </a:pPr>
            <a:r>
              <a:rPr lang="en-US" sz="1800" dirty="0">
                <a:solidFill>
                  <a:srgbClr val="FFFFFF"/>
                </a:solidFill>
              </a:rPr>
              <a:t>where the is no self-determination, </a:t>
            </a:r>
          </a:p>
          <a:p>
            <a:pPr marL="1257300" lvl="2" indent="-342900" algn="just">
              <a:spcAft>
                <a:spcPts val="600"/>
              </a:spcAft>
              <a:buFont typeface="Arial" panose="020B0604020202020204" pitchFamily="34" charset="0"/>
              <a:buChar char="•"/>
            </a:pPr>
            <a:r>
              <a:rPr lang="en-US" sz="1800" dirty="0">
                <a:solidFill>
                  <a:srgbClr val="FFFFFF"/>
                </a:solidFill>
              </a:rPr>
              <a:t>where there is bullying,</a:t>
            </a:r>
          </a:p>
          <a:p>
            <a:pPr marL="1257300" lvl="2" indent="-342900" algn="just">
              <a:spcAft>
                <a:spcPts val="600"/>
              </a:spcAft>
              <a:buFont typeface="Arial" panose="020B0604020202020204" pitchFamily="34" charset="0"/>
              <a:buChar char="•"/>
            </a:pPr>
            <a:r>
              <a:rPr lang="en-US" sz="1800" dirty="0">
                <a:solidFill>
                  <a:srgbClr val="FFFFFF"/>
                </a:solidFill>
              </a:rPr>
              <a:t>where there is coercion,</a:t>
            </a:r>
          </a:p>
          <a:p>
            <a:pPr marL="1257300" lvl="2" indent="-342900" algn="just">
              <a:spcAft>
                <a:spcPts val="600"/>
              </a:spcAft>
              <a:buFont typeface="Arial" panose="020B0604020202020204" pitchFamily="34" charset="0"/>
              <a:buChar char="•"/>
            </a:pPr>
            <a:r>
              <a:rPr lang="en-US" sz="1800" dirty="0">
                <a:solidFill>
                  <a:srgbClr val="FFFFFF"/>
                </a:solidFill>
              </a:rPr>
              <a:t>where there are threats.</a:t>
            </a:r>
          </a:p>
          <a:p>
            <a:pPr marL="800100" lvl="1" indent="-342900" algn="just">
              <a:spcAft>
                <a:spcPts val="600"/>
              </a:spcAft>
              <a:buFont typeface="+mj-lt"/>
              <a:buAutoNum type="arabicPeriod"/>
            </a:pPr>
            <a:r>
              <a:rPr lang="en-US" sz="1800" dirty="0">
                <a:solidFill>
                  <a:srgbClr val="FFFFFF"/>
                </a:solidFill>
              </a:rPr>
              <a:t>One party alienates a basic interest that most human beings believe should not be subject to irretrievable waiver:</a:t>
            </a:r>
          </a:p>
          <a:p>
            <a:pPr marL="1200150" lvl="2" indent="-285750" algn="just">
              <a:spcAft>
                <a:spcPts val="600"/>
              </a:spcAft>
              <a:buFont typeface="Arial" panose="020B0604020202020204" pitchFamily="34" charset="0"/>
              <a:buChar char="•"/>
            </a:pPr>
            <a:r>
              <a:rPr lang="en-US" sz="1800" dirty="0">
                <a:solidFill>
                  <a:srgbClr val="FFFFFF"/>
                </a:solidFill>
              </a:rPr>
              <a:t>Presumption of innocence waived,</a:t>
            </a:r>
          </a:p>
          <a:p>
            <a:pPr marL="1200150" lvl="2" indent="-285750" algn="just">
              <a:spcAft>
                <a:spcPts val="600"/>
              </a:spcAft>
              <a:buFont typeface="Arial" panose="020B0604020202020204" pitchFamily="34" charset="0"/>
              <a:buChar char="•"/>
            </a:pPr>
            <a:r>
              <a:rPr lang="en-US" sz="1800" dirty="0">
                <a:solidFill>
                  <a:srgbClr val="FFFFFF"/>
                </a:solidFill>
              </a:rPr>
              <a:t>Right to legal representation waived.</a:t>
            </a:r>
          </a:p>
          <a:p>
            <a:pPr marL="800100" lvl="1" indent="-342900" algn="just">
              <a:spcAft>
                <a:spcPts val="600"/>
              </a:spcAft>
              <a:buFont typeface="+mj-lt"/>
              <a:buAutoNum type="arabicPeriod"/>
            </a:pPr>
            <a:r>
              <a:rPr lang="en-US" sz="1800" dirty="0">
                <a:solidFill>
                  <a:srgbClr val="FFFFFF"/>
                </a:solidFill>
              </a:rPr>
              <a:t>Parties agree to settlement terms that violate that jurisdiction’s positive law:</a:t>
            </a:r>
          </a:p>
          <a:p>
            <a:pPr marL="1200150" lvl="2" indent="-285750" algn="just">
              <a:spcAft>
                <a:spcPts val="600"/>
              </a:spcAft>
              <a:buFont typeface="Arial" panose="020B0604020202020204" pitchFamily="34" charset="0"/>
              <a:buChar char="•"/>
            </a:pPr>
            <a:r>
              <a:rPr lang="en-US" sz="1800" dirty="0">
                <a:solidFill>
                  <a:srgbClr val="FFFFFF"/>
                </a:solidFill>
              </a:rPr>
              <a:t>Where illegal acts are agreed upon.</a:t>
            </a:r>
          </a:p>
          <a:p>
            <a:pPr marL="1200150" lvl="2" indent="-285750" algn="just">
              <a:spcAft>
                <a:spcPts val="600"/>
              </a:spcAft>
              <a:buFont typeface="Arial" panose="020B0604020202020204" pitchFamily="34" charset="0"/>
              <a:buChar char="•"/>
            </a:pPr>
            <a:endParaRPr lang="en-US" sz="1800" dirty="0">
              <a:solidFill>
                <a:srgbClr val="FFFFFF"/>
              </a:solidFill>
            </a:endParaRPr>
          </a:p>
          <a:p>
            <a:pPr marL="800100" lvl="1" indent="-342900" algn="just">
              <a:spcAft>
                <a:spcPts val="600"/>
              </a:spcAft>
              <a:buFont typeface="+mj-lt"/>
              <a:buAutoNum type="arabicPeriod"/>
            </a:pPr>
            <a:endParaRPr lang="en-US" sz="1400" dirty="0">
              <a:solidFill>
                <a:srgbClr val="FFFFFF"/>
              </a:solidFill>
            </a:endParaRPr>
          </a:p>
          <a:p>
            <a:pPr marL="800100" lvl="1" indent="-342900" algn="just">
              <a:spcAft>
                <a:spcPts val="600"/>
              </a:spcAft>
              <a:buFont typeface="Arial" panose="020B0604020202020204" pitchFamily="34" charset="0"/>
              <a:buChar char="•"/>
            </a:pPr>
            <a:endParaRPr lang="en-US" sz="1800" dirty="0">
              <a:solidFill>
                <a:srgbClr val="FFFFFF"/>
              </a:solidFill>
            </a:endParaRPr>
          </a:p>
          <a:p>
            <a:pPr marL="800100" lvl="1" indent="-342900" algn="just">
              <a:spcAft>
                <a:spcPts val="600"/>
              </a:spcAft>
              <a:buFont typeface="Arial" panose="020B0604020202020204" pitchFamily="34" charset="0"/>
              <a:buChar char="•"/>
            </a:pPr>
            <a:endParaRPr lang="en-US" sz="1600" dirty="0">
              <a:solidFill>
                <a:srgbClr val="FFFFFF"/>
              </a:solidFill>
              <a:latin typeface="+mn-lt"/>
            </a:endParaRPr>
          </a:p>
          <a:p>
            <a:pPr lvl="1" algn="just">
              <a:spcAft>
                <a:spcPts val="600"/>
              </a:spcAft>
            </a:pPr>
            <a:endParaRPr lang="en-US" sz="1600" dirty="0">
              <a:solidFill>
                <a:srgbClr val="FFFFFF"/>
              </a:solidFill>
              <a:latin typeface="+mn-lt"/>
            </a:endParaRPr>
          </a:p>
          <a:p>
            <a:pPr marL="800100" lvl="1" indent="-342900" algn="just">
              <a:spcAft>
                <a:spcPts val="600"/>
              </a:spcAft>
              <a:buFont typeface="Arial" panose="020B0604020202020204" pitchFamily="34" charset="0"/>
              <a:buChar char="•"/>
            </a:pPr>
            <a:endParaRPr lang="en-US" sz="1600" dirty="0">
              <a:solidFill>
                <a:srgbClr val="FFFFFF"/>
              </a:solidFill>
              <a:latin typeface="+mn-lt"/>
            </a:endParaRPr>
          </a:p>
          <a:p>
            <a:pPr algn="just">
              <a:spcAft>
                <a:spcPts val="600"/>
              </a:spcAft>
            </a:pPr>
            <a:endParaRPr lang="en-US" sz="2000" dirty="0">
              <a:solidFill>
                <a:srgbClr val="FFFFFF"/>
              </a:solidFill>
              <a:latin typeface="+mn-lt"/>
            </a:endParaRPr>
          </a:p>
        </p:txBody>
      </p:sp>
      <p:sp>
        <p:nvSpPr>
          <p:cNvPr id="4" name="Rectangle 3">
            <a:extLst>
              <a:ext uri="{FF2B5EF4-FFF2-40B4-BE49-F238E27FC236}">
                <a16:creationId xmlns:a16="http://schemas.microsoft.com/office/drawing/2014/main" id="{A32E22D4-3DBF-4727-85D2-5F62C7BD3F7F}"/>
              </a:ext>
            </a:extLst>
          </p:cNvPr>
          <p:cNvSpPr/>
          <p:nvPr/>
        </p:nvSpPr>
        <p:spPr>
          <a:xfrm>
            <a:off x="3047999" y="1166843"/>
            <a:ext cx="6860275" cy="492443"/>
          </a:xfrm>
          <a:prstGeom prst="rect">
            <a:avLst/>
          </a:prstGeom>
        </p:spPr>
        <p:txBody>
          <a:bodyPr wrap="square">
            <a:spAutoFit/>
          </a:bodyPr>
          <a:lstStyle/>
          <a:p>
            <a:pPr algn="ctr"/>
            <a:r>
              <a:rPr lang="en-AU" sz="2600" b="1" dirty="0"/>
              <a:t>Unjustified Mediation Outcome: there is Harm</a:t>
            </a:r>
          </a:p>
        </p:txBody>
      </p:sp>
    </p:spTree>
    <p:extLst>
      <p:ext uri="{BB962C8B-B14F-4D97-AF65-F5344CB8AC3E}">
        <p14:creationId xmlns:p14="http://schemas.microsoft.com/office/powerpoint/2010/main" val="1362513644"/>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3" name="Rectangle 7">
            <a:extLst>
              <a:ext uri="{FF2B5EF4-FFF2-40B4-BE49-F238E27FC236}">
                <a16:creationId xmlns:a16="http://schemas.microsoft.com/office/drawing/2014/main" id="{E2FE3A7B-DDFF-4F81-8AAE-11D96D138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9">
            <a:extLst>
              <a:ext uri="{FF2B5EF4-FFF2-40B4-BE49-F238E27FC236}">
                <a16:creationId xmlns:a16="http://schemas.microsoft.com/office/drawing/2014/main" id="{69825ADD-F95C-4747-9B41-5DB21C28E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5" cy="5571066"/>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11">
            <a:extLst>
              <a:ext uri="{FF2B5EF4-FFF2-40B4-BE49-F238E27FC236}">
                <a16:creationId xmlns:a16="http://schemas.microsoft.com/office/drawing/2014/main" id="{86791A8E-B2BA-467D-BB87-8CFBFB13AF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6948"/>
            <a:ext cx="10744200" cy="5404104"/>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E00300B3-0BCE-44CE-A180-0B959660E62D}"/>
              </a:ext>
            </a:extLst>
          </p:cNvPr>
          <p:cNvSpPr>
            <a:spLocks noGrp="1"/>
          </p:cNvSpPr>
          <p:nvPr>
            <p:ph type="subTitle" idx="1"/>
          </p:nvPr>
        </p:nvSpPr>
        <p:spPr>
          <a:xfrm>
            <a:off x="941695" y="1746862"/>
            <a:ext cx="10358651" cy="4189914"/>
          </a:xfrm>
        </p:spPr>
        <p:txBody>
          <a:bodyPr vert="horz" lIns="91440" tIns="45720" rIns="91440" bIns="45720" rtlCol="0">
            <a:normAutofit/>
          </a:bodyPr>
          <a:lstStyle/>
          <a:p>
            <a:pPr marL="800100" lvl="1" indent="-342900" algn="just">
              <a:spcAft>
                <a:spcPts val="600"/>
              </a:spcAft>
              <a:buFont typeface="+mj-lt"/>
              <a:buAutoNum type="arabicPeriod" startAt="4"/>
            </a:pPr>
            <a:r>
              <a:rPr lang="en-US" sz="1800" dirty="0">
                <a:solidFill>
                  <a:srgbClr val="FFFFFF"/>
                </a:solidFill>
              </a:rPr>
              <a:t>Agreement terms that violate or ignore significant dimensions of a person’s human dignity:</a:t>
            </a:r>
          </a:p>
          <a:p>
            <a:pPr marL="1257300" lvl="2" indent="-342900" algn="just">
              <a:spcAft>
                <a:spcPts val="600"/>
              </a:spcAft>
              <a:buFont typeface="Arial" panose="020B0604020202020204" pitchFamily="34" charset="0"/>
              <a:buChar char="•"/>
            </a:pPr>
            <a:r>
              <a:rPr lang="en-US" sz="1800" dirty="0">
                <a:solidFill>
                  <a:srgbClr val="FFFFFF"/>
                </a:solidFill>
              </a:rPr>
              <a:t>Discriminated against because of race, religion, disability, gender, social status, occupation, age etc.</a:t>
            </a:r>
          </a:p>
          <a:p>
            <a:pPr marL="800100" lvl="1" indent="-342900" algn="just">
              <a:spcAft>
                <a:spcPts val="600"/>
              </a:spcAft>
              <a:buFont typeface="+mj-lt"/>
              <a:buAutoNum type="arabicPeriod" startAt="4"/>
            </a:pPr>
            <a:r>
              <a:rPr lang="en-US" sz="1800" dirty="0">
                <a:solidFill>
                  <a:srgbClr val="FFFFFF"/>
                </a:solidFill>
              </a:rPr>
              <a:t>Agreement terms are accepted with the “full knowledge” of possible alternatives:</a:t>
            </a:r>
          </a:p>
          <a:p>
            <a:pPr marL="1257300" lvl="2" indent="-342900" algn="just">
              <a:spcAft>
                <a:spcPts val="600"/>
              </a:spcAft>
              <a:buFont typeface="Arial" panose="020B0604020202020204" pitchFamily="34" charset="0"/>
              <a:buChar char="•"/>
            </a:pPr>
            <a:r>
              <a:rPr lang="en-US" sz="1800" dirty="0">
                <a:solidFill>
                  <a:srgbClr val="FFFFFF"/>
                </a:solidFill>
              </a:rPr>
              <a:t>Forced into one outcome where other and better alternatives are available and perhaps not made known.</a:t>
            </a:r>
          </a:p>
          <a:p>
            <a:pPr marL="800100" lvl="1" indent="-342900" algn="just">
              <a:spcAft>
                <a:spcPts val="600"/>
              </a:spcAft>
              <a:buFont typeface="+mj-lt"/>
              <a:buAutoNum type="arabicPeriod" startAt="4"/>
            </a:pPr>
            <a:r>
              <a:rPr lang="en-US" sz="1800" dirty="0">
                <a:solidFill>
                  <a:srgbClr val="FFFFFF"/>
                </a:solidFill>
              </a:rPr>
              <a:t>Agreement terms are inconsistent with fundamental values that is embraced by the wider community:</a:t>
            </a:r>
          </a:p>
          <a:p>
            <a:pPr marL="1257300" lvl="2" indent="-342900" algn="just">
              <a:spcAft>
                <a:spcPts val="600"/>
              </a:spcAft>
              <a:buFont typeface="Arial" panose="020B0604020202020204" pitchFamily="34" charset="0"/>
              <a:buChar char="•"/>
            </a:pPr>
            <a:r>
              <a:rPr lang="en-US" sz="1800" dirty="0">
                <a:solidFill>
                  <a:srgbClr val="FFFFFF"/>
                </a:solidFill>
              </a:rPr>
              <a:t>Carrying out the same work for less pay,</a:t>
            </a:r>
          </a:p>
          <a:p>
            <a:pPr marL="1257300" lvl="2" indent="-342900" algn="just">
              <a:spcAft>
                <a:spcPts val="600"/>
              </a:spcAft>
              <a:buFont typeface="Arial" panose="020B0604020202020204" pitchFamily="34" charset="0"/>
              <a:buChar char="•"/>
            </a:pPr>
            <a:r>
              <a:rPr lang="en-US" sz="1800" dirty="0">
                <a:solidFill>
                  <a:srgbClr val="FFFFFF"/>
                </a:solidFill>
              </a:rPr>
              <a:t>Anti-slavery.</a:t>
            </a:r>
          </a:p>
          <a:p>
            <a:pPr marL="800100" lvl="1" indent="-342900" algn="just">
              <a:spcAft>
                <a:spcPts val="600"/>
              </a:spcAft>
              <a:buFont typeface="+mj-lt"/>
              <a:buAutoNum type="arabicPeriod" startAt="4"/>
            </a:pPr>
            <a:r>
              <a:rPr lang="en-US" sz="1800" dirty="0">
                <a:solidFill>
                  <a:srgbClr val="FFFFFF"/>
                </a:solidFill>
              </a:rPr>
              <a:t>Third parties are harmed.</a:t>
            </a:r>
          </a:p>
          <a:p>
            <a:pPr marL="1257300" lvl="2" indent="-342900" algn="just">
              <a:spcAft>
                <a:spcPts val="600"/>
              </a:spcAft>
              <a:buFont typeface="Arial" panose="020B0604020202020204" pitchFamily="34" charset="0"/>
              <a:buChar char="•"/>
            </a:pPr>
            <a:r>
              <a:rPr lang="en-US" sz="1800" dirty="0">
                <a:solidFill>
                  <a:srgbClr val="FFFFFF"/>
                </a:solidFill>
              </a:rPr>
              <a:t>Known and unknown members of the public are harmed.</a:t>
            </a:r>
          </a:p>
          <a:p>
            <a:pPr marL="800100" lvl="1" indent="-342900" algn="just">
              <a:spcAft>
                <a:spcPts val="600"/>
              </a:spcAft>
              <a:buFont typeface="+mj-lt"/>
              <a:buAutoNum type="arabicPeriod" startAt="4"/>
            </a:pPr>
            <a:endParaRPr lang="en-US" sz="1400" dirty="0">
              <a:solidFill>
                <a:srgbClr val="FFFFFF"/>
              </a:solidFill>
            </a:endParaRPr>
          </a:p>
          <a:p>
            <a:pPr marL="800100" lvl="1" indent="-342900" algn="just">
              <a:spcAft>
                <a:spcPts val="600"/>
              </a:spcAft>
              <a:buFont typeface="Arial" panose="020B0604020202020204" pitchFamily="34" charset="0"/>
              <a:buChar char="•"/>
            </a:pPr>
            <a:endParaRPr lang="en-US" sz="1800" dirty="0">
              <a:solidFill>
                <a:srgbClr val="FFFFFF"/>
              </a:solidFill>
            </a:endParaRPr>
          </a:p>
          <a:p>
            <a:pPr marL="800100" lvl="1" indent="-342900" algn="just">
              <a:spcAft>
                <a:spcPts val="600"/>
              </a:spcAft>
              <a:buFont typeface="Arial" panose="020B0604020202020204" pitchFamily="34" charset="0"/>
              <a:buChar char="•"/>
            </a:pPr>
            <a:endParaRPr lang="en-US" sz="1600" dirty="0">
              <a:solidFill>
                <a:srgbClr val="FFFFFF"/>
              </a:solidFill>
              <a:latin typeface="+mn-lt"/>
            </a:endParaRPr>
          </a:p>
          <a:p>
            <a:pPr lvl="1" algn="just">
              <a:spcAft>
                <a:spcPts val="600"/>
              </a:spcAft>
            </a:pPr>
            <a:endParaRPr lang="en-US" sz="1600" dirty="0">
              <a:solidFill>
                <a:srgbClr val="FFFFFF"/>
              </a:solidFill>
              <a:latin typeface="+mn-lt"/>
            </a:endParaRPr>
          </a:p>
          <a:p>
            <a:pPr marL="800100" lvl="1" indent="-342900" algn="just">
              <a:spcAft>
                <a:spcPts val="600"/>
              </a:spcAft>
              <a:buFont typeface="Arial" panose="020B0604020202020204" pitchFamily="34" charset="0"/>
              <a:buChar char="•"/>
            </a:pPr>
            <a:endParaRPr lang="en-US" sz="1600" dirty="0">
              <a:solidFill>
                <a:srgbClr val="FFFFFF"/>
              </a:solidFill>
              <a:latin typeface="+mn-lt"/>
            </a:endParaRPr>
          </a:p>
          <a:p>
            <a:pPr algn="just">
              <a:spcAft>
                <a:spcPts val="600"/>
              </a:spcAft>
            </a:pPr>
            <a:endParaRPr lang="en-US" sz="2000" dirty="0">
              <a:solidFill>
                <a:srgbClr val="FFFFFF"/>
              </a:solidFill>
              <a:latin typeface="+mn-lt"/>
            </a:endParaRPr>
          </a:p>
        </p:txBody>
      </p:sp>
      <p:sp>
        <p:nvSpPr>
          <p:cNvPr id="4" name="Rectangle 3">
            <a:extLst>
              <a:ext uri="{FF2B5EF4-FFF2-40B4-BE49-F238E27FC236}">
                <a16:creationId xmlns:a16="http://schemas.microsoft.com/office/drawing/2014/main" id="{A32E22D4-3DBF-4727-85D2-5F62C7BD3F7F}"/>
              </a:ext>
            </a:extLst>
          </p:cNvPr>
          <p:cNvSpPr/>
          <p:nvPr/>
        </p:nvSpPr>
        <p:spPr>
          <a:xfrm>
            <a:off x="1828801" y="1166843"/>
            <a:ext cx="8079474" cy="492443"/>
          </a:xfrm>
          <a:prstGeom prst="rect">
            <a:avLst/>
          </a:prstGeom>
        </p:spPr>
        <p:txBody>
          <a:bodyPr wrap="square">
            <a:spAutoFit/>
          </a:bodyPr>
          <a:lstStyle/>
          <a:p>
            <a:pPr algn="ctr"/>
            <a:r>
              <a:rPr lang="en-AU" sz="2600" b="1" dirty="0"/>
              <a:t>….continued: Unjustified Mediation Outcome: there is Harm</a:t>
            </a:r>
          </a:p>
        </p:txBody>
      </p:sp>
    </p:spTree>
    <p:extLst>
      <p:ext uri="{BB962C8B-B14F-4D97-AF65-F5344CB8AC3E}">
        <p14:creationId xmlns:p14="http://schemas.microsoft.com/office/powerpoint/2010/main" val="2006954830"/>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3" name="Rectangle 7">
            <a:extLst>
              <a:ext uri="{FF2B5EF4-FFF2-40B4-BE49-F238E27FC236}">
                <a16:creationId xmlns:a16="http://schemas.microsoft.com/office/drawing/2014/main" id="{E2FE3A7B-DDFF-4F81-8AAE-11D96D138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9">
            <a:extLst>
              <a:ext uri="{FF2B5EF4-FFF2-40B4-BE49-F238E27FC236}">
                <a16:creationId xmlns:a16="http://schemas.microsoft.com/office/drawing/2014/main" id="{69825ADD-F95C-4747-9B41-5DB21C28E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5" cy="5571066"/>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11">
            <a:extLst>
              <a:ext uri="{FF2B5EF4-FFF2-40B4-BE49-F238E27FC236}">
                <a16:creationId xmlns:a16="http://schemas.microsoft.com/office/drawing/2014/main" id="{86791A8E-B2BA-467D-BB87-8CFBFB13AF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6948"/>
            <a:ext cx="10744200" cy="5404104"/>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E00300B3-0BCE-44CE-A180-0B959660E62D}"/>
              </a:ext>
            </a:extLst>
          </p:cNvPr>
          <p:cNvSpPr>
            <a:spLocks noGrp="1"/>
          </p:cNvSpPr>
          <p:nvPr>
            <p:ph type="subTitle" idx="1"/>
          </p:nvPr>
        </p:nvSpPr>
        <p:spPr>
          <a:xfrm>
            <a:off x="859809" y="1466371"/>
            <a:ext cx="10495128" cy="4664681"/>
          </a:xfrm>
        </p:spPr>
        <p:txBody>
          <a:bodyPr vert="horz" lIns="91440" tIns="45720" rIns="91440" bIns="45720" rtlCol="0">
            <a:normAutofit lnSpcReduction="10000"/>
          </a:bodyPr>
          <a:lstStyle/>
          <a:p>
            <a:pPr lvl="1" algn="just">
              <a:spcAft>
                <a:spcPts val="600"/>
              </a:spcAft>
            </a:pPr>
            <a:r>
              <a:rPr lang="en-US" sz="1800" dirty="0">
                <a:solidFill>
                  <a:srgbClr val="FFFFFF"/>
                </a:solidFill>
              </a:rPr>
              <a:t>Whilst there are standards set by the accreditation bodies where a mediator “must” recognise their responsibilities and be able to stop harm from occurring during any part of the mediation process, yet in reality this may not in fact be necessarily so. Could the reasons be:</a:t>
            </a:r>
          </a:p>
          <a:p>
            <a:pPr marL="1257300" lvl="2" indent="-342900" algn="just">
              <a:spcAft>
                <a:spcPts val="600"/>
              </a:spcAft>
              <a:buFont typeface="Arial" panose="020B0604020202020204" pitchFamily="34" charset="0"/>
              <a:buChar char="•"/>
            </a:pPr>
            <a:r>
              <a:rPr lang="en-US" sz="1800" dirty="0">
                <a:solidFill>
                  <a:srgbClr val="FFFFFF"/>
                </a:solidFill>
              </a:rPr>
              <a:t>Clients are not aware of the mediation process and the mediator’s responsibility?</a:t>
            </a:r>
          </a:p>
          <a:p>
            <a:pPr marL="1257300" lvl="2" indent="-342900" algn="just">
              <a:spcAft>
                <a:spcPts val="600"/>
              </a:spcAft>
              <a:buFont typeface="Arial" panose="020B0604020202020204" pitchFamily="34" charset="0"/>
              <a:buChar char="•"/>
            </a:pPr>
            <a:r>
              <a:rPr lang="en-US" sz="1800" dirty="0">
                <a:solidFill>
                  <a:srgbClr val="FFFFFF"/>
                </a:solidFill>
              </a:rPr>
              <a:t>Clients do not know where and who to turn to, if they recognise a wrong has occurred?</a:t>
            </a:r>
          </a:p>
          <a:p>
            <a:pPr marL="1257300" lvl="2" indent="-342900" algn="just">
              <a:spcAft>
                <a:spcPts val="600"/>
              </a:spcAft>
              <a:buFont typeface="Arial" panose="020B0604020202020204" pitchFamily="34" charset="0"/>
              <a:buChar char="•"/>
            </a:pPr>
            <a:r>
              <a:rPr lang="en-US" sz="1800" dirty="0">
                <a:solidFill>
                  <a:srgbClr val="FFFFFF"/>
                </a:solidFill>
              </a:rPr>
              <a:t>Is there an actual lack of over-sight during the mediation, of its process and the mediator’s conduct?</a:t>
            </a:r>
          </a:p>
          <a:p>
            <a:pPr marL="1257300" lvl="2" indent="-342900" algn="just">
              <a:spcAft>
                <a:spcPts val="600"/>
              </a:spcAft>
              <a:buFont typeface="Arial" panose="020B0604020202020204" pitchFamily="34" charset="0"/>
              <a:buChar char="•"/>
            </a:pPr>
            <a:r>
              <a:rPr lang="en-US" sz="1800" dirty="0">
                <a:solidFill>
                  <a:srgbClr val="FFFFFF"/>
                </a:solidFill>
              </a:rPr>
              <a:t>Are the standards and codes of conduct not being adhered to by the mediator?</a:t>
            </a:r>
          </a:p>
          <a:p>
            <a:pPr marL="1257300" lvl="2" indent="-342900" algn="just">
              <a:spcAft>
                <a:spcPts val="600"/>
              </a:spcAft>
              <a:buFont typeface="Arial" panose="020B0604020202020204" pitchFamily="34" charset="0"/>
              <a:buChar char="•"/>
            </a:pPr>
            <a:r>
              <a:rPr lang="en-US" sz="1800" dirty="0">
                <a:solidFill>
                  <a:srgbClr val="FFFFFF"/>
                </a:solidFill>
              </a:rPr>
              <a:t>Is the mediator  self-aware of his or her own behavior and conduct within the mediation process?</a:t>
            </a:r>
          </a:p>
          <a:p>
            <a:pPr marL="1257300" lvl="2" indent="-342900" algn="just">
              <a:spcAft>
                <a:spcPts val="600"/>
              </a:spcAft>
              <a:buFont typeface="Arial" panose="020B0604020202020204" pitchFamily="34" charset="0"/>
              <a:buChar char="•"/>
            </a:pPr>
            <a:r>
              <a:rPr lang="en-US" sz="1800" dirty="0">
                <a:solidFill>
                  <a:srgbClr val="FFFFFF"/>
                </a:solidFill>
              </a:rPr>
              <a:t>Is the mediator able to follow the laws, behave ethically and morally?</a:t>
            </a:r>
          </a:p>
          <a:p>
            <a:pPr marL="1257300" lvl="2" indent="-342900" algn="just">
              <a:spcAft>
                <a:spcPts val="600"/>
              </a:spcAft>
              <a:buFont typeface="Arial" panose="020B0604020202020204" pitchFamily="34" charset="0"/>
              <a:buChar char="•"/>
            </a:pPr>
            <a:r>
              <a:rPr lang="en-US" sz="1800" dirty="0">
                <a:solidFill>
                  <a:srgbClr val="FFFFFF"/>
                </a:solidFill>
              </a:rPr>
              <a:t>Is the mediator experienced and do they need to be?</a:t>
            </a:r>
          </a:p>
          <a:p>
            <a:pPr marL="1257300" lvl="2" indent="-342900" algn="just">
              <a:spcAft>
                <a:spcPts val="600"/>
              </a:spcAft>
              <a:buFont typeface="Arial" panose="020B0604020202020204" pitchFamily="34" charset="0"/>
              <a:buChar char="•"/>
            </a:pPr>
            <a:r>
              <a:rPr lang="en-US" sz="1800" dirty="0">
                <a:solidFill>
                  <a:srgbClr val="FFFFFF"/>
                </a:solidFill>
              </a:rPr>
              <a:t>Does the mediator face issues of conflict of interest?</a:t>
            </a:r>
          </a:p>
          <a:p>
            <a:pPr marL="1257300" lvl="2" indent="-342900" algn="just">
              <a:spcAft>
                <a:spcPts val="600"/>
              </a:spcAft>
              <a:buFont typeface="Arial" panose="020B0604020202020204" pitchFamily="34" charset="0"/>
              <a:buChar char="•"/>
            </a:pPr>
            <a:r>
              <a:rPr lang="en-US" sz="1800" dirty="0">
                <a:solidFill>
                  <a:srgbClr val="FFFFFF"/>
                </a:solidFill>
              </a:rPr>
              <a:t>What other reasons………….</a:t>
            </a:r>
          </a:p>
          <a:p>
            <a:pPr lvl="1">
              <a:spcAft>
                <a:spcPts val="600"/>
              </a:spcAft>
            </a:pPr>
            <a:r>
              <a:rPr lang="en-US" sz="1800" dirty="0">
                <a:solidFill>
                  <a:srgbClr val="FFFFFF"/>
                </a:solidFill>
                <a:latin typeface="+mn-lt"/>
              </a:rPr>
              <a:t>*****</a:t>
            </a:r>
            <a:endParaRPr lang="en-US" sz="2000" dirty="0">
              <a:solidFill>
                <a:srgbClr val="FFFFFF"/>
              </a:solidFill>
              <a:latin typeface="+mn-lt"/>
            </a:endParaRPr>
          </a:p>
        </p:txBody>
      </p:sp>
      <p:sp>
        <p:nvSpPr>
          <p:cNvPr id="4" name="Rectangle 3">
            <a:extLst>
              <a:ext uri="{FF2B5EF4-FFF2-40B4-BE49-F238E27FC236}">
                <a16:creationId xmlns:a16="http://schemas.microsoft.com/office/drawing/2014/main" id="{A32E22D4-3DBF-4727-85D2-5F62C7BD3F7F}"/>
              </a:ext>
            </a:extLst>
          </p:cNvPr>
          <p:cNvSpPr/>
          <p:nvPr/>
        </p:nvSpPr>
        <p:spPr>
          <a:xfrm>
            <a:off x="1583140" y="921225"/>
            <a:ext cx="8325135" cy="461665"/>
          </a:xfrm>
          <a:prstGeom prst="rect">
            <a:avLst/>
          </a:prstGeom>
        </p:spPr>
        <p:txBody>
          <a:bodyPr wrap="square">
            <a:spAutoFit/>
          </a:bodyPr>
          <a:lstStyle/>
          <a:p>
            <a:pPr algn="ctr"/>
            <a:r>
              <a:rPr lang="en-AU" sz="2400" b="1" dirty="0"/>
              <a:t>The Mediator</a:t>
            </a:r>
          </a:p>
        </p:txBody>
      </p:sp>
    </p:spTree>
    <p:extLst>
      <p:ext uri="{BB962C8B-B14F-4D97-AF65-F5344CB8AC3E}">
        <p14:creationId xmlns:p14="http://schemas.microsoft.com/office/powerpoint/2010/main" val="2052854665"/>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3" name="Rectangle 7">
            <a:extLst>
              <a:ext uri="{FF2B5EF4-FFF2-40B4-BE49-F238E27FC236}">
                <a16:creationId xmlns:a16="http://schemas.microsoft.com/office/drawing/2014/main" id="{E2FE3A7B-DDFF-4F81-8AAE-11D96D138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9">
            <a:extLst>
              <a:ext uri="{FF2B5EF4-FFF2-40B4-BE49-F238E27FC236}">
                <a16:creationId xmlns:a16="http://schemas.microsoft.com/office/drawing/2014/main" id="{69825ADD-F95C-4747-9B41-5DB21C28E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5" cy="5571066"/>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11">
            <a:extLst>
              <a:ext uri="{FF2B5EF4-FFF2-40B4-BE49-F238E27FC236}">
                <a16:creationId xmlns:a16="http://schemas.microsoft.com/office/drawing/2014/main" id="{86791A8E-B2BA-467D-BB87-8CFBFB13AF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6948"/>
            <a:ext cx="10744200" cy="5404104"/>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E00300B3-0BCE-44CE-A180-0B959660E62D}"/>
              </a:ext>
            </a:extLst>
          </p:cNvPr>
          <p:cNvSpPr>
            <a:spLocks noGrp="1"/>
          </p:cNvSpPr>
          <p:nvPr>
            <p:ph type="subTitle" idx="1"/>
          </p:nvPr>
        </p:nvSpPr>
        <p:spPr>
          <a:xfrm>
            <a:off x="723901" y="1219392"/>
            <a:ext cx="10576446" cy="4717384"/>
          </a:xfrm>
        </p:spPr>
        <p:txBody>
          <a:bodyPr vert="horz" lIns="91440" tIns="45720" rIns="91440" bIns="45720" rtlCol="0">
            <a:normAutofit lnSpcReduction="10000"/>
          </a:bodyPr>
          <a:lstStyle/>
          <a:p>
            <a:pPr marL="171450" indent="-171450">
              <a:buFont typeface="Arial" panose="020B0604020202020204" pitchFamily="34" charset="0"/>
              <a:buChar char="•"/>
            </a:pPr>
            <a:r>
              <a:rPr lang="en-US" sz="1700" dirty="0">
                <a:solidFill>
                  <a:schemeClr val="tx1"/>
                </a:solidFill>
              </a:rPr>
              <a:t>Joseph B. Stulberg, Mediation and Justice: What Standards Govern?, 6 CARDOZO J. CONFLICT RESOL. 213, 215 n.8 (2005)</a:t>
            </a:r>
          </a:p>
          <a:p>
            <a:pPr marL="171450" indent="-171450">
              <a:buFont typeface="Arial" panose="020B0604020202020204" pitchFamily="34" charset="0"/>
              <a:buChar char="•"/>
            </a:pPr>
            <a:r>
              <a:rPr lang="en-US" sz="1700" dirty="0">
                <a:solidFill>
                  <a:schemeClr val="tx1"/>
                </a:solidFill>
              </a:rPr>
              <a:t>Richard Delgado et al., Fairness and Formality: Minimizing the Risk of Prejudice in Alternative Dispute Resolution, 1985 WIS. L. REV. 1359, 1375–83</a:t>
            </a:r>
          </a:p>
          <a:p>
            <a:pPr marL="171450" indent="-171450">
              <a:buFont typeface="Arial" panose="020B0604020202020204" pitchFamily="34" charset="0"/>
              <a:buChar char="•"/>
            </a:pPr>
            <a:r>
              <a:rPr lang="en-AU" sz="1700" dirty="0">
                <a:solidFill>
                  <a:schemeClr val="tx1"/>
                </a:solidFill>
              </a:rPr>
              <a:t>Laurence Boulle &amp; Miryana Nesic, Mediation: Principles Process Practice 454–55 (2001)</a:t>
            </a:r>
          </a:p>
          <a:p>
            <a:pPr marL="171450" indent="-171450">
              <a:buFont typeface="Arial" panose="020B0604020202020204" pitchFamily="34" charset="0"/>
              <a:buChar char="•"/>
            </a:pPr>
            <a:r>
              <a:rPr lang="en-US" sz="1700" dirty="0">
                <a:solidFill>
                  <a:schemeClr val="tx1"/>
                </a:solidFill>
              </a:rPr>
              <a:t>Judith L. Maute, Mediator Accountability: Responding to Fairness Concerns, 1990 J. DISP. RESOL. 347, 354</a:t>
            </a:r>
          </a:p>
          <a:p>
            <a:pPr marL="171450" indent="-171450">
              <a:buFont typeface="Arial" panose="020B0604020202020204" pitchFamily="34" charset="0"/>
              <a:buChar char="•"/>
            </a:pPr>
            <a:r>
              <a:rPr lang="en-US" sz="1700" dirty="0">
                <a:solidFill>
                  <a:schemeClr val="tx1"/>
                </a:solidFill>
              </a:rPr>
              <a:t>Joan Dworkin &amp; William London, What Is a Fair Agreement?, 7 MEDIATION Q. 3, 5 (1989)</a:t>
            </a:r>
          </a:p>
          <a:p>
            <a:pPr marL="171450" indent="-171450">
              <a:buFont typeface="Arial" panose="020B0604020202020204" pitchFamily="34" charset="0"/>
              <a:buChar char="•"/>
            </a:pPr>
            <a:r>
              <a:rPr lang="en-US" sz="1700" dirty="0">
                <a:solidFill>
                  <a:schemeClr val="tx1"/>
                </a:solidFill>
              </a:rPr>
              <a:t>Carroll, Robyn, "Mediator Immunity in Australia" [2001] SydLawRw 8; (2001) 23(2) Sydney Law Review 185</a:t>
            </a:r>
          </a:p>
          <a:p>
            <a:pPr marL="171450" indent="-171450">
              <a:buFont typeface="Arial" panose="020B0604020202020204" pitchFamily="34" charset="0"/>
              <a:buChar char="•"/>
            </a:pPr>
            <a:r>
              <a:rPr lang="en-US" sz="1700" dirty="0">
                <a:solidFill>
                  <a:schemeClr val="tx1"/>
                </a:solidFill>
              </a:rPr>
              <a:t>Susan Nauss Exon, How Can a Mediator Be Both Impartial and Fair?: Why Ethical Standards of Conduct Create Chaos for Mediators, 2006 J. DISP. RESOL. 387, 400</a:t>
            </a:r>
          </a:p>
          <a:p>
            <a:pPr marL="171450" indent="-171450">
              <a:buFont typeface="Arial" panose="020B0604020202020204" pitchFamily="34" charset="0"/>
              <a:buChar char="•"/>
            </a:pPr>
            <a:r>
              <a:rPr lang="en-US" sz="1700" dirty="0">
                <a:solidFill>
                  <a:schemeClr val="tx1"/>
                </a:solidFill>
              </a:rPr>
              <a:t>Nancy A. Welsh, The Thinning Vision of Self-Determination in Court-Connected Mediation: The Inevitable Price of Institutionalization?, 6 HARV. NEGOT. L. REV. 1, 7–8, 16 (2001)</a:t>
            </a:r>
            <a:endParaRPr lang="en-US" sz="1700" b="1" dirty="0">
              <a:solidFill>
                <a:schemeClr val="tx1"/>
              </a:solidFill>
            </a:endParaRPr>
          </a:p>
          <a:p>
            <a:pPr marL="171450" indent="-171450">
              <a:buFont typeface="Arial" panose="020B0604020202020204" pitchFamily="34" charset="0"/>
              <a:buChar char="•"/>
            </a:pPr>
            <a:r>
              <a:rPr lang="en-US" sz="1700" dirty="0">
                <a:solidFill>
                  <a:schemeClr val="tx1"/>
                </a:solidFill>
              </a:rPr>
              <a:t>Jonathan M. Hyman &amp; Lela P. Love, If Portia Were a Mediator: An Inquiry into Justice in Mediation, 9 CLINICAL L. REV. 157, 186 (2002)</a:t>
            </a:r>
          </a:p>
          <a:p>
            <a:pPr marL="171450" indent="-171450">
              <a:buFont typeface="Arial" panose="020B0604020202020204" pitchFamily="34" charset="0"/>
              <a:buChar char="•"/>
            </a:pPr>
            <a:r>
              <a:rPr lang="en-US" sz="1700" dirty="0">
                <a:solidFill>
                  <a:schemeClr val="tx1"/>
                </a:solidFill>
              </a:rPr>
              <a:t>Coyle, Michael. "Defending the Weak and Fighting Unfairness: Can Mediators Respond to the Challenge?." Osgoode Hall Law Journal 36.4 (1998) : 625-666</a:t>
            </a:r>
          </a:p>
          <a:p>
            <a:pPr algn="ctr">
              <a:spcAft>
                <a:spcPts val="600"/>
              </a:spcAft>
              <a:buFont typeface="Arial" pitchFamily="34" charset="0"/>
              <a:buChar char=" "/>
            </a:pPr>
            <a:endParaRPr lang="en-US" sz="1100" dirty="0">
              <a:solidFill>
                <a:srgbClr val="FFFFFF"/>
              </a:solidFill>
              <a:latin typeface="+mn-lt"/>
            </a:endParaRPr>
          </a:p>
        </p:txBody>
      </p:sp>
      <p:sp>
        <p:nvSpPr>
          <p:cNvPr id="4" name="Rectangle 3">
            <a:extLst>
              <a:ext uri="{FF2B5EF4-FFF2-40B4-BE49-F238E27FC236}">
                <a16:creationId xmlns:a16="http://schemas.microsoft.com/office/drawing/2014/main" id="{A32E22D4-3DBF-4727-85D2-5F62C7BD3F7F}"/>
              </a:ext>
            </a:extLst>
          </p:cNvPr>
          <p:cNvSpPr/>
          <p:nvPr/>
        </p:nvSpPr>
        <p:spPr>
          <a:xfrm>
            <a:off x="2838734" y="726949"/>
            <a:ext cx="6305266" cy="492443"/>
          </a:xfrm>
          <a:prstGeom prst="rect">
            <a:avLst/>
          </a:prstGeom>
        </p:spPr>
        <p:txBody>
          <a:bodyPr wrap="square">
            <a:spAutoFit/>
          </a:bodyPr>
          <a:lstStyle/>
          <a:p>
            <a:pPr algn="ctr"/>
            <a:r>
              <a:rPr lang="en-AU" sz="2600" b="1" dirty="0"/>
              <a:t>References</a:t>
            </a:r>
          </a:p>
        </p:txBody>
      </p:sp>
    </p:spTree>
    <p:extLst>
      <p:ext uri="{BB962C8B-B14F-4D97-AF65-F5344CB8AC3E}">
        <p14:creationId xmlns:p14="http://schemas.microsoft.com/office/powerpoint/2010/main" val="3630736323"/>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3" name="Rectangle 7">
            <a:extLst>
              <a:ext uri="{FF2B5EF4-FFF2-40B4-BE49-F238E27FC236}">
                <a16:creationId xmlns:a16="http://schemas.microsoft.com/office/drawing/2014/main" id="{E2FE3A7B-DDFF-4F81-8AAE-11D96D138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9">
            <a:extLst>
              <a:ext uri="{FF2B5EF4-FFF2-40B4-BE49-F238E27FC236}">
                <a16:creationId xmlns:a16="http://schemas.microsoft.com/office/drawing/2014/main" id="{69825ADD-F95C-4747-9B41-5DB21C28E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5" cy="5571066"/>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11">
            <a:extLst>
              <a:ext uri="{FF2B5EF4-FFF2-40B4-BE49-F238E27FC236}">
                <a16:creationId xmlns:a16="http://schemas.microsoft.com/office/drawing/2014/main" id="{86791A8E-B2BA-467D-BB87-8CFBFB13AF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6948"/>
            <a:ext cx="10744200" cy="5404104"/>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E00300B3-0BCE-44CE-A180-0B959660E62D}"/>
              </a:ext>
            </a:extLst>
          </p:cNvPr>
          <p:cNvSpPr>
            <a:spLocks noGrp="1"/>
          </p:cNvSpPr>
          <p:nvPr>
            <p:ph type="subTitle" idx="1"/>
          </p:nvPr>
        </p:nvSpPr>
        <p:spPr>
          <a:xfrm>
            <a:off x="723900" y="1086679"/>
            <a:ext cx="10744200" cy="5044372"/>
          </a:xfrm>
        </p:spPr>
        <p:txBody>
          <a:bodyPr vert="horz" lIns="91440" tIns="45720" rIns="91440" bIns="45720" rtlCol="0">
            <a:normAutofit lnSpcReduction="10000"/>
          </a:bodyPr>
          <a:lstStyle/>
          <a:p>
            <a:pPr algn="ctr">
              <a:spcAft>
                <a:spcPts val="600"/>
              </a:spcAft>
              <a:buFont typeface="Arial" pitchFamily="34" charset="0"/>
              <a:buChar char=" "/>
            </a:pPr>
            <a:endParaRPr lang="en-US" sz="1100" dirty="0">
              <a:solidFill>
                <a:srgbClr val="FFFFFF"/>
              </a:solidFill>
              <a:latin typeface="+mn-lt"/>
            </a:endParaRPr>
          </a:p>
          <a:p>
            <a:pPr marL="171450" indent="-171450" algn="just">
              <a:spcAft>
                <a:spcPts val="600"/>
              </a:spcAft>
              <a:buFont typeface="Arial" panose="020B0604020202020204" pitchFamily="34" charset="0"/>
              <a:buChar char="•"/>
            </a:pPr>
            <a:r>
              <a:rPr lang="en-US" sz="1700" dirty="0" err="1">
                <a:solidFill>
                  <a:schemeClr val="tx1"/>
                </a:solidFill>
              </a:rPr>
              <a:t>Lancken</a:t>
            </a:r>
            <a:r>
              <a:rPr lang="en-US" sz="1700" dirty="0">
                <a:solidFill>
                  <a:schemeClr val="tx1"/>
                </a:solidFill>
              </a:rPr>
              <a:t>, Stephen (2004) "The responsibility of the neutral in respect of mediation confidentiality," ADR Bulletin: Vol. 7: No. 2, Article 2</a:t>
            </a:r>
          </a:p>
          <a:p>
            <a:pPr marL="171450" indent="-171450" algn="just">
              <a:spcAft>
                <a:spcPts val="600"/>
              </a:spcAft>
              <a:buFont typeface="Arial" panose="020B0604020202020204" pitchFamily="34" charset="0"/>
              <a:buChar char="•"/>
            </a:pPr>
            <a:r>
              <a:rPr lang="en-US" sz="1700" dirty="0">
                <a:solidFill>
                  <a:schemeClr val="tx1"/>
                </a:solidFill>
              </a:rPr>
              <a:t>Fisher R and </a:t>
            </a:r>
            <a:r>
              <a:rPr lang="en-US" sz="1700" dirty="0" err="1">
                <a:solidFill>
                  <a:schemeClr val="tx1"/>
                </a:solidFill>
              </a:rPr>
              <a:t>Ury</a:t>
            </a:r>
            <a:r>
              <a:rPr lang="en-US" sz="1700" dirty="0">
                <a:solidFill>
                  <a:schemeClr val="tx1"/>
                </a:solidFill>
              </a:rPr>
              <a:t> W, Getting to Yes, Arrow Books, London, 1987.</a:t>
            </a:r>
          </a:p>
          <a:p>
            <a:pPr marL="171450" indent="-171450" algn="just">
              <a:spcAft>
                <a:spcPts val="600"/>
              </a:spcAft>
              <a:buFont typeface="Arial" panose="020B0604020202020204" pitchFamily="34" charset="0"/>
              <a:buChar char="•"/>
            </a:pPr>
            <a:r>
              <a:rPr lang="en-US" sz="1700" dirty="0">
                <a:solidFill>
                  <a:schemeClr val="tx1"/>
                </a:solidFill>
              </a:rPr>
              <a:t>S.C. Grebe, K. Irvin &amp; M. Lang, "A Model for Ethical Decision Making in Mediation" (1989) 7 Mediation Q. 133</a:t>
            </a:r>
          </a:p>
          <a:p>
            <a:pPr marL="171450" indent="-171450" algn="just">
              <a:spcAft>
                <a:spcPts val="600"/>
              </a:spcAft>
              <a:buFont typeface="Arial" panose="020B0604020202020204" pitchFamily="34" charset="0"/>
              <a:buChar char="•"/>
            </a:pPr>
            <a:r>
              <a:rPr lang="en-AU" sz="1700" dirty="0">
                <a:solidFill>
                  <a:schemeClr val="tx1"/>
                </a:solidFill>
              </a:rPr>
              <a:t>Pamela Large-Moran, </a:t>
            </a:r>
            <a:r>
              <a:rPr lang="en-US" sz="1700" dirty="0">
                <a:solidFill>
                  <a:schemeClr val="tx1"/>
                </a:solidFill>
              </a:rPr>
              <a:t>ETHICAL STANDARDS FOR MEDIATORS: THE UTILITY OF PROFESSIONAL CODES OF CONDUCT, </a:t>
            </a:r>
            <a:r>
              <a:rPr lang="en-AU" sz="1700" dirty="0">
                <a:solidFill>
                  <a:schemeClr val="tx1"/>
                </a:solidFill>
                <a:hlinkClick r:id="rId2">
                  <a:extLst>
                    <a:ext uri="{A12FA001-AC4F-418D-AE19-62706E023703}">
                      <ahyp:hlinkClr xmlns:ahyp="http://schemas.microsoft.com/office/drawing/2018/hyperlinkcolor" val="tx"/>
                    </a:ext>
                  </a:extLst>
                </a:hlinkClick>
              </a:rPr>
              <a:t>http://crsatlantic.com/crsCore/wp-content/uploads/2015/02/7-ETHICAL-STANDARDS-FOR-MEDIATORS-Paper-June-2011-CBA.pdf</a:t>
            </a:r>
            <a:endParaRPr lang="en-US" sz="1700" dirty="0">
              <a:solidFill>
                <a:schemeClr val="tx1"/>
              </a:solidFill>
            </a:endParaRPr>
          </a:p>
          <a:p>
            <a:pPr marL="171450" indent="-171450">
              <a:spcAft>
                <a:spcPts val="600"/>
              </a:spcAft>
              <a:buFont typeface="Arial" panose="020B0604020202020204" pitchFamily="34" charset="0"/>
              <a:buChar char="•"/>
            </a:pPr>
            <a:r>
              <a:rPr lang="en-AU" sz="1700" dirty="0">
                <a:solidFill>
                  <a:schemeClr val="tx1"/>
                </a:solidFill>
              </a:rPr>
              <a:t>KA Rahman, </a:t>
            </a:r>
            <a:r>
              <a:rPr lang="en-US" sz="1700" dirty="0">
                <a:solidFill>
                  <a:schemeClr val="tx1"/>
                </a:solidFill>
              </a:rPr>
              <a:t>MEDIATION AND MEDIATOR SKILLS: A CRITICAL APPRAISAL, </a:t>
            </a:r>
            <a:r>
              <a:rPr lang="en-AU" sz="1700" dirty="0">
                <a:solidFill>
                  <a:schemeClr val="tx1"/>
                </a:solidFill>
                <a:hlinkClick r:id="rId3">
                  <a:extLst>
                    <a:ext uri="{A12FA001-AC4F-418D-AE19-62706E023703}">
                      <ahyp:hlinkClr xmlns:ahyp="http://schemas.microsoft.com/office/drawing/2018/hyperlinkcolor" val="tx"/>
                    </a:ext>
                  </a:extLst>
                </a:hlinkClick>
              </a:rPr>
              <a:t>https://papers.ssrn.com/sol3/papers.cfm?abstract_id=3231684</a:t>
            </a:r>
            <a:endParaRPr lang="en-AU" sz="1700" dirty="0">
              <a:solidFill>
                <a:schemeClr val="tx1"/>
              </a:solidFill>
            </a:endParaRPr>
          </a:p>
          <a:p>
            <a:pPr marL="171450" indent="-171450">
              <a:spcAft>
                <a:spcPts val="600"/>
              </a:spcAft>
              <a:buFont typeface="Arial" panose="020B0604020202020204" pitchFamily="34" charset="0"/>
              <a:buChar char="•"/>
            </a:pPr>
            <a:r>
              <a:rPr lang="en-US" sz="1700" dirty="0">
                <a:solidFill>
                  <a:schemeClr val="tx1"/>
                </a:solidFill>
              </a:rPr>
              <a:t>J </a:t>
            </a:r>
            <a:r>
              <a:rPr lang="en-US" sz="1700" dirty="0" err="1">
                <a:solidFill>
                  <a:schemeClr val="tx1"/>
                </a:solidFill>
              </a:rPr>
              <a:t>Folberg</a:t>
            </a:r>
            <a:r>
              <a:rPr lang="en-US" sz="1700" dirty="0">
                <a:solidFill>
                  <a:schemeClr val="tx1"/>
                </a:solidFill>
              </a:rPr>
              <a:t> and A Taylor, Mediation: A Comprehensive Guide to Resolving Conflict Without Litigation, (Jossey-Bass, 1984) </a:t>
            </a:r>
          </a:p>
          <a:p>
            <a:pPr marL="171450" indent="-171450">
              <a:spcAft>
                <a:spcPts val="600"/>
              </a:spcAft>
              <a:buFont typeface="Arial" panose="020B0604020202020204" pitchFamily="34" charset="0"/>
              <a:buChar char="•"/>
            </a:pPr>
            <a:r>
              <a:rPr lang="en-US" sz="1700" dirty="0">
                <a:solidFill>
                  <a:schemeClr val="tx1"/>
                </a:solidFill>
              </a:rPr>
              <a:t>D Cooper, ‘The Family Law Dispute Resolution Spectrum’ (2007) 18 Australasian Dispute Resolution Journal 234</a:t>
            </a:r>
          </a:p>
          <a:p>
            <a:pPr marL="171450" indent="-171450">
              <a:spcAft>
                <a:spcPts val="600"/>
              </a:spcAft>
              <a:buFont typeface="Arial" panose="020B0604020202020204" pitchFamily="34" charset="0"/>
              <a:buChar char="•"/>
            </a:pPr>
            <a:r>
              <a:rPr lang="en-US" sz="1700" dirty="0">
                <a:solidFill>
                  <a:schemeClr val="tx1"/>
                </a:solidFill>
              </a:rPr>
              <a:t>Gay R. Clarke, </a:t>
            </a:r>
            <a:r>
              <a:rPr lang="en-US" sz="1700" dirty="0" err="1">
                <a:solidFill>
                  <a:schemeClr val="tx1"/>
                </a:solidFill>
              </a:rPr>
              <a:t>Iyla</a:t>
            </a:r>
            <a:r>
              <a:rPr lang="en-US" sz="1700" dirty="0">
                <a:solidFill>
                  <a:schemeClr val="tx1"/>
                </a:solidFill>
              </a:rPr>
              <a:t> T. Davies, ADR — ARGUMENT FOR AND AGAINST USE OF THE MEDIATION PROCESS PARTICULARLY IN FAMILY AND NEIGHBOURHOOD DISPUTES, </a:t>
            </a:r>
            <a:r>
              <a:rPr lang="en-US" sz="1800" dirty="0">
                <a:solidFill>
                  <a:schemeClr val="tx1"/>
                </a:solidFill>
                <a:hlinkClick r:id="rId4">
                  <a:extLst>
                    <a:ext uri="{A12FA001-AC4F-418D-AE19-62706E023703}">
                      <ahyp:hlinkClr xmlns:ahyp="http://schemas.microsoft.com/office/drawing/2018/hyperlinkcolor" val="tx"/>
                    </a:ext>
                  </a:extLst>
                </a:hlinkClick>
              </a:rPr>
              <a:t>https://lr.law.qut.edu.au/article/download/343/335</a:t>
            </a:r>
            <a:endParaRPr lang="en-US" sz="1800" dirty="0">
              <a:solidFill>
                <a:schemeClr val="tx1"/>
              </a:solidFill>
            </a:endParaRPr>
          </a:p>
          <a:p>
            <a:pPr marL="171450" indent="-171450">
              <a:spcAft>
                <a:spcPts val="600"/>
              </a:spcAft>
              <a:buFont typeface="Arial" panose="020B0604020202020204" pitchFamily="34" charset="0"/>
              <a:buChar char="•"/>
            </a:pPr>
            <a:endParaRPr lang="en-US" sz="1700" dirty="0">
              <a:solidFill>
                <a:schemeClr val="tx1"/>
              </a:solidFill>
            </a:endParaRPr>
          </a:p>
          <a:p>
            <a:pPr marL="171450" indent="-171450">
              <a:spcAft>
                <a:spcPts val="600"/>
              </a:spcAft>
              <a:buFont typeface="Arial" panose="020B0604020202020204" pitchFamily="34" charset="0"/>
              <a:buChar char="•"/>
            </a:pPr>
            <a:endParaRPr lang="en-US" sz="1700" dirty="0">
              <a:solidFill>
                <a:schemeClr val="tx1"/>
              </a:solidFill>
            </a:endParaRPr>
          </a:p>
        </p:txBody>
      </p:sp>
      <p:sp>
        <p:nvSpPr>
          <p:cNvPr id="4" name="Rectangle 3">
            <a:extLst>
              <a:ext uri="{FF2B5EF4-FFF2-40B4-BE49-F238E27FC236}">
                <a16:creationId xmlns:a16="http://schemas.microsoft.com/office/drawing/2014/main" id="{A32E22D4-3DBF-4727-85D2-5F62C7BD3F7F}"/>
              </a:ext>
            </a:extLst>
          </p:cNvPr>
          <p:cNvSpPr/>
          <p:nvPr/>
        </p:nvSpPr>
        <p:spPr>
          <a:xfrm>
            <a:off x="2838734" y="726950"/>
            <a:ext cx="6146240" cy="492443"/>
          </a:xfrm>
          <a:prstGeom prst="rect">
            <a:avLst/>
          </a:prstGeom>
        </p:spPr>
        <p:txBody>
          <a:bodyPr wrap="square">
            <a:spAutoFit/>
          </a:bodyPr>
          <a:lstStyle/>
          <a:p>
            <a:pPr algn="ctr"/>
            <a:r>
              <a:rPr lang="en-AU" sz="2600" b="1" dirty="0"/>
              <a:t>Continued References</a:t>
            </a:r>
          </a:p>
        </p:txBody>
      </p:sp>
    </p:spTree>
    <p:extLst>
      <p:ext uri="{BB962C8B-B14F-4D97-AF65-F5344CB8AC3E}">
        <p14:creationId xmlns:p14="http://schemas.microsoft.com/office/powerpoint/2010/main" val="279209754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3" name="Rectangle 7">
            <a:extLst>
              <a:ext uri="{FF2B5EF4-FFF2-40B4-BE49-F238E27FC236}">
                <a16:creationId xmlns:a16="http://schemas.microsoft.com/office/drawing/2014/main" id="{E2FE3A7B-DDFF-4F81-8AAE-11D96D138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9">
            <a:extLst>
              <a:ext uri="{FF2B5EF4-FFF2-40B4-BE49-F238E27FC236}">
                <a16:creationId xmlns:a16="http://schemas.microsoft.com/office/drawing/2014/main" id="{69825ADD-F95C-4747-9B41-5DB21C28E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5" cy="5571066"/>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11">
            <a:extLst>
              <a:ext uri="{FF2B5EF4-FFF2-40B4-BE49-F238E27FC236}">
                <a16:creationId xmlns:a16="http://schemas.microsoft.com/office/drawing/2014/main" id="{86791A8E-B2BA-467D-BB87-8CFBFB13AF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6948"/>
            <a:ext cx="10744200" cy="5404104"/>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E00300B3-0BCE-44CE-A180-0B959660E62D}"/>
              </a:ext>
            </a:extLst>
          </p:cNvPr>
          <p:cNvSpPr>
            <a:spLocks noGrp="1"/>
          </p:cNvSpPr>
          <p:nvPr>
            <p:ph type="subTitle" idx="1"/>
          </p:nvPr>
        </p:nvSpPr>
        <p:spPr>
          <a:xfrm>
            <a:off x="941695" y="1746862"/>
            <a:ext cx="10358651" cy="4189914"/>
          </a:xfrm>
        </p:spPr>
        <p:txBody>
          <a:bodyPr vert="horz" lIns="91440" tIns="45720" rIns="91440" bIns="45720" rtlCol="0">
            <a:normAutofit lnSpcReduction="10000"/>
          </a:bodyPr>
          <a:lstStyle/>
          <a:p>
            <a:pPr marL="171450" indent="-171450" algn="just">
              <a:buFont typeface="Arial" panose="020B0604020202020204" pitchFamily="34" charset="0"/>
              <a:buChar char="•"/>
            </a:pPr>
            <a:r>
              <a:rPr lang="en-AU" sz="2200" dirty="0">
                <a:solidFill>
                  <a:schemeClr val="tx1"/>
                </a:solidFill>
              </a:rPr>
              <a:t>The principle of causing no harm by the mediator extends to all areas of mediation practice including commercial, disciplinary, workplace, family and court or tribunal connected mediation,</a:t>
            </a:r>
          </a:p>
          <a:p>
            <a:pPr marL="171450" indent="-171450" algn="just">
              <a:buFont typeface="Arial" panose="020B0604020202020204" pitchFamily="34" charset="0"/>
              <a:buChar char="•"/>
            </a:pPr>
            <a:r>
              <a:rPr lang="en-AU" sz="2200" dirty="0">
                <a:solidFill>
                  <a:schemeClr val="tx1"/>
                </a:solidFill>
              </a:rPr>
              <a:t>This principle requires that a mediator not engage in bullying conduct, does not display bias, does not pre-judge a participant’s position during mediation, and the mediator must have self-awareness of his or her conduct and prejudices,</a:t>
            </a:r>
          </a:p>
          <a:p>
            <a:pPr marL="171450" indent="-171450" algn="just">
              <a:buFont typeface="Arial" panose="020B0604020202020204" pitchFamily="34" charset="0"/>
              <a:buChar char="•"/>
            </a:pPr>
            <a:r>
              <a:rPr lang="en-AU" sz="2200" dirty="0">
                <a:solidFill>
                  <a:schemeClr val="tx1"/>
                </a:solidFill>
              </a:rPr>
              <a:t>The mediator should recognise the existence of an imbalance of power between the parties and more particularly, work to ensure that the process during the mediation does not cause such an imbalance that will impact on a party in any outcome,</a:t>
            </a:r>
          </a:p>
          <a:p>
            <a:pPr marL="171450" indent="-171450" algn="just">
              <a:buFont typeface="Arial" panose="020B0604020202020204" pitchFamily="34" charset="0"/>
              <a:buChar char="•"/>
            </a:pPr>
            <a:r>
              <a:rPr lang="en-AU" sz="2200" dirty="0">
                <a:solidFill>
                  <a:schemeClr val="tx1"/>
                </a:solidFill>
              </a:rPr>
              <a:t>The mediator can take steps to ensure that no harm is caused and that the greatest good is achieved. These steps should ensure that there is fairness to all participants, that self-determination is not removed, that trust is engendered in and not removed from the mediator.</a:t>
            </a:r>
          </a:p>
          <a:p>
            <a:pPr algn="ctr">
              <a:spcAft>
                <a:spcPts val="600"/>
              </a:spcAft>
              <a:buFont typeface="Arial" pitchFamily="34" charset="0"/>
              <a:buChar char=" "/>
            </a:pPr>
            <a:endParaRPr lang="en-US" sz="1100" dirty="0">
              <a:solidFill>
                <a:srgbClr val="FFFFFF"/>
              </a:solidFill>
              <a:latin typeface="+mn-lt"/>
            </a:endParaRPr>
          </a:p>
        </p:txBody>
      </p:sp>
      <p:sp>
        <p:nvSpPr>
          <p:cNvPr id="4" name="Rectangle 3">
            <a:extLst>
              <a:ext uri="{FF2B5EF4-FFF2-40B4-BE49-F238E27FC236}">
                <a16:creationId xmlns:a16="http://schemas.microsoft.com/office/drawing/2014/main" id="{A32E22D4-3DBF-4727-85D2-5F62C7BD3F7F}"/>
              </a:ext>
            </a:extLst>
          </p:cNvPr>
          <p:cNvSpPr/>
          <p:nvPr/>
        </p:nvSpPr>
        <p:spPr>
          <a:xfrm>
            <a:off x="3048000" y="1166843"/>
            <a:ext cx="6096000" cy="492443"/>
          </a:xfrm>
          <a:prstGeom prst="rect">
            <a:avLst/>
          </a:prstGeom>
        </p:spPr>
        <p:txBody>
          <a:bodyPr>
            <a:spAutoFit/>
          </a:bodyPr>
          <a:lstStyle/>
          <a:p>
            <a:pPr algn="ctr"/>
            <a:r>
              <a:rPr lang="en-AU" sz="2600" b="1" dirty="0"/>
              <a:t>Abstract</a:t>
            </a:r>
          </a:p>
        </p:txBody>
      </p:sp>
    </p:spTree>
    <p:extLst>
      <p:ext uri="{BB962C8B-B14F-4D97-AF65-F5344CB8AC3E}">
        <p14:creationId xmlns:p14="http://schemas.microsoft.com/office/powerpoint/2010/main" val="382428074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3" name="Rectangle 7">
            <a:extLst>
              <a:ext uri="{FF2B5EF4-FFF2-40B4-BE49-F238E27FC236}">
                <a16:creationId xmlns:a16="http://schemas.microsoft.com/office/drawing/2014/main" id="{E2FE3A7B-DDFF-4F81-8AAE-11D96D138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9">
            <a:extLst>
              <a:ext uri="{FF2B5EF4-FFF2-40B4-BE49-F238E27FC236}">
                <a16:creationId xmlns:a16="http://schemas.microsoft.com/office/drawing/2014/main" id="{69825ADD-F95C-4747-9B41-5DB21C28E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5" cy="5571066"/>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11">
            <a:extLst>
              <a:ext uri="{FF2B5EF4-FFF2-40B4-BE49-F238E27FC236}">
                <a16:creationId xmlns:a16="http://schemas.microsoft.com/office/drawing/2014/main" id="{86791A8E-B2BA-467D-BB87-8CFBFB13AF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6948"/>
            <a:ext cx="10744200" cy="5404104"/>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E00300B3-0BCE-44CE-A180-0B959660E62D}"/>
              </a:ext>
            </a:extLst>
          </p:cNvPr>
          <p:cNvSpPr>
            <a:spLocks noGrp="1"/>
          </p:cNvSpPr>
          <p:nvPr>
            <p:ph type="subTitle" idx="1"/>
          </p:nvPr>
        </p:nvSpPr>
        <p:spPr>
          <a:xfrm>
            <a:off x="941695" y="1746862"/>
            <a:ext cx="10358651" cy="4189914"/>
          </a:xfrm>
        </p:spPr>
        <p:txBody>
          <a:bodyPr vert="horz" lIns="91440" tIns="45720" rIns="91440" bIns="45720" rtlCol="0">
            <a:normAutofit lnSpcReduction="10000"/>
          </a:bodyPr>
          <a:lstStyle/>
          <a:p>
            <a:pPr marL="342900" indent="-342900" algn="just">
              <a:spcAft>
                <a:spcPts val="600"/>
              </a:spcAft>
              <a:buFont typeface="Arial" panose="020B0604020202020204" pitchFamily="34" charset="0"/>
              <a:buChar char="•"/>
            </a:pPr>
            <a:r>
              <a:rPr lang="en-US" sz="2000" dirty="0">
                <a:solidFill>
                  <a:srgbClr val="FFFFFF"/>
                </a:solidFill>
                <a:latin typeface="+mn-lt"/>
              </a:rPr>
              <a:t>Harm is used in the broadest sense of the word. It is more than physical injury or monetary loss.</a:t>
            </a:r>
          </a:p>
          <a:p>
            <a:pPr marL="342900" indent="-342900" algn="just">
              <a:spcAft>
                <a:spcPts val="600"/>
              </a:spcAft>
              <a:buFont typeface="Arial" panose="020B0604020202020204" pitchFamily="34" charset="0"/>
              <a:buChar char="•"/>
            </a:pPr>
            <a:r>
              <a:rPr lang="en-US" sz="2000" dirty="0">
                <a:solidFill>
                  <a:srgbClr val="FFFFFF"/>
                </a:solidFill>
                <a:latin typeface="+mn-lt"/>
              </a:rPr>
              <a:t>Harm includes, but not limited to:</a:t>
            </a:r>
          </a:p>
          <a:p>
            <a:pPr marL="800100" lvl="1" indent="-342900" algn="just">
              <a:spcAft>
                <a:spcPts val="600"/>
              </a:spcAft>
              <a:buFont typeface="Arial" panose="020B0604020202020204" pitchFamily="34" charset="0"/>
              <a:buChar char="•"/>
            </a:pPr>
            <a:r>
              <a:rPr lang="en-US" sz="1800" dirty="0">
                <a:solidFill>
                  <a:srgbClr val="FFFFFF"/>
                </a:solidFill>
              </a:rPr>
              <a:t>L</a:t>
            </a:r>
            <a:r>
              <a:rPr lang="en-US" sz="1800" dirty="0">
                <a:solidFill>
                  <a:srgbClr val="FFFFFF"/>
                </a:solidFill>
                <a:latin typeface="+mn-lt"/>
              </a:rPr>
              <a:t>oss of trust in the mediator,</a:t>
            </a:r>
          </a:p>
          <a:p>
            <a:pPr marL="800100" lvl="1" indent="-342900" algn="just">
              <a:spcAft>
                <a:spcPts val="600"/>
              </a:spcAft>
              <a:buFont typeface="Arial" panose="020B0604020202020204" pitchFamily="34" charset="0"/>
              <a:buChar char="•"/>
            </a:pPr>
            <a:r>
              <a:rPr lang="en-US" sz="1800" dirty="0">
                <a:solidFill>
                  <a:srgbClr val="FFFFFF"/>
                </a:solidFill>
              </a:rPr>
              <a:t>Loss of trust in the mediation process,</a:t>
            </a:r>
          </a:p>
          <a:p>
            <a:pPr marL="800100" lvl="1" indent="-342900" algn="just">
              <a:spcAft>
                <a:spcPts val="600"/>
              </a:spcAft>
              <a:buFont typeface="Arial" panose="020B0604020202020204" pitchFamily="34" charset="0"/>
              <a:buChar char="•"/>
            </a:pPr>
            <a:r>
              <a:rPr lang="en-US" sz="1800" dirty="0">
                <a:solidFill>
                  <a:srgbClr val="FFFFFF"/>
                </a:solidFill>
                <a:latin typeface="+mn-lt"/>
              </a:rPr>
              <a:t>Loss of self-deter</a:t>
            </a:r>
            <a:r>
              <a:rPr lang="en-US" sz="1800" dirty="0">
                <a:solidFill>
                  <a:srgbClr val="FFFFFF"/>
                </a:solidFill>
              </a:rPr>
              <a:t>mination,</a:t>
            </a:r>
          </a:p>
          <a:p>
            <a:pPr marL="800100" lvl="1" indent="-342900" algn="just">
              <a:spcAft>
                <a:spcPts val="600"/>
              </a:spcAft>
              <a:buFont typeface="Arial" panose="020B0604020202020204" pitchFamily="34" charset="0"/>
              <a:buChar char="•"/>
            </a:pPr>
            <a:r>
              <a:rPr lang="en-US" sz="1800" dirty="0">
                <a:solidFill>
                  <a:srgbClr val="FFFFFF"/>
                </a:solidFill>
                <a:latin typeface="+mn-lt"/>
              </a:rPr>
              <a:t>Exacerbation of an imbalance of power,</a:t>
            </a:r>
          </a:p>
          <a:p>
            <a:pPr marL="800100" lvl="1" indent="-342900" algn="just">
              <a:spcAft>
                <a:spcPts val="600"/>
              </a:spcAft>
              <a:buFont typeface="Arial" panose="020B0604020202020204" pitchFamily="34" charset="0"/>
              <a:buChar char="•"/>
            </a:pPr>
            <a:r>
              <a:rPr lang="en-US" sz="1800" dirty="0">
                <a:solidFill>
                  <a:srgbClr val="FFFFFF"/>
                </a:solidFill>
              </a:rPr>
              <a:t>Effect of partiality or biasedness  caused by the mediator’s conduct,</a:t>
            </a:r>
          </a:p>
          <a:p>
            <a:pPr marL="800100" lvl="1" indent="-342900" algn="just">
              <a:spcAft>
                <a:spcPts val="600"/>
              </a:spcAft>
              <a:buFont typeface="Arial" panose="020B0604020202020204" pitchFamily="34" charset="0"/>
              <a:buChar char="•"/>
            </a:pPr>
            <a:r>
              <a:rPr lang="en-US" sz="1800" dirty="0">
                <a:solidFill>
                  <a:srgbClr val="FFFFFF"/>
                </a:solidFill>
              </a:rPr>
              <a:t>Emotional trauma arising from mismanaged mediation process,</a:t>
            </a:r>
          </a:p>
          <a:p>
            <a:pPr marL="800100" lvl="1" indent="-342900" algn="just">
              <a:spcAft>
                <a:spcPts val="600"/>
              </a:spcAft>
              <a:buFont typeface="Arial" panose="020B0604020202020204" pitchFamily="34" charset="0"/>
              <a:buChar char="•"/>
            </a:pPr>
            <a:r>
              <a:rPr lang="en-US" sz="1800" dirty="0">
                <a:solidFill>
                  <a:srgbClr val="FFFFFF"/>
                </a:solidFill>
              </a:rPr>
              <a:t>Allowing mediation to continue, when known false information is allowed to be used by one party against the other as leverage,</a:t>
            </a:r>
          </a:p>
          <a:p>
            <a:pPr marL="800100" lvl="1" indent="-342900" algn="just">
              <a:spcAft>
                <a:spcPts val="600"/>
              </a:spcAft>
              <a:buFont typeface="Arial" panose="020B0604020202020204" pitchFamily="34" charset="0"/>
              <a:buChar char="•"/>
            </a:pPr>
            <a:r>
              <a:rPr lang="en-US" sz="1800" dirty="0">
                <a:solidFill>
                  <a:srgbClr val="FFFFFF"/>
                </a:solidFill>
              </a:rPr>
              <a:t>When one parent uses ‘access to the child’ as leverage.</a:t>
            </a:r>
          </a:p>
          <a:p>
            <a:pPr marL="800100" lvl="1" indent="-342900" algn="just">
              <a:spcAft>
                <a:spcPts val="600"/>
              </a:spcAft>
              <a:buFont typeface="Arial" panose="020B0604020202020204" pitchFamily="34" charset="0"/>
              <a:buChar char="•"/>
            </a:pPr>
            <a:endParaRPr lang="en-US" sz="1600" dirty="0">
              <a:solidFill>
                <a:srgbClr val="FFFFFF"/>
              </a:solidFill>
              <a:latin typeface="+mn-lt"/>
            </a:endParaRPr>
          </a:p>
          <a:p>
            <a:pPr lvl="1" algn="just">
              <a:spcAft>
                <a:spcPts val="600"/>
              </a:spcAft>
            </a:pPr>
            <a:endParaRPr lang="en-US" sz="1600" dirty="0">
              <a:solidFill>
                <a:srgbClr val="FFFFFF"/>
              </a:solidFill>
              <a:latin typeface="+mn-lt"/>
            </a:endParaRPr>
          </a:p>
          <a:p>
            <a:pPr marL="800100" lvl="1" indent="-342900" algn="just">
              <a:spcAft>
                <a:spcPts val="600"/>
              </a:spcAft>
              <a:buFont typeface="Arial" panose="020B0604020202020204" pitchFamily="34" charset="0"/>
              <a:buChar char="•"/>
            </a:pPr>
            <a:endParaRPr lang="en-US" sz="1600" dirty="0">
              <a:solidFill>
                <a:srgbClr val="FFFFFF"/>
              </a:solidFill>
              <a:latin typeface="+mn-lt"/>
            </a:endParaRPr>
          </a:p>
          <a:p>
            <a:pPr algn="just">
              <a:spcAft>
                <a:spcPts val="600"/>
              </a:spcAft>
            </a:pPr>
            <a:endParaRPr lang="en-US" sz="2000" dirty="0">
              <a:solidFill>
                <a:srgbClr val="FFFFFF"/>
              </a:solidFill>
              <a:latin typeface="+mn-lt"/>
            </a:endParaRPr>
          </a:p>
        </p:txBody>
      </p:sp>
      <p:sp>
        <p:nvSpPr>
          <p:cNvPr id="4" name="Rectangle 3">
            <a:extLst>
              <a:ext uri="{FF2B5EF4-FFF2-40B4-BE49-F238E27FC236}">
                <a16:creationId xmlns:a16="http://schemas.microsoft.com/office/drawing/2014/main" id="{A32E22D4-3DBF-4727-85D2-5F62C7BD3F7F}"/>
              </a:ext>
            </a:extLst>
          </p:cNvPr>
          <p:cNvSpPr/>
          <p:nvPr/>
        </p:nvSpPr>
        <p:spPr>
          <a:xfrm>
            <a:off x="3048000" y="1166843"/>
            <a:ext cx="6096000" cy="492443"/>
          </a:xfrm>
          <a:prstGeom prst="rect">
            <a:avLst/>
          </a:prstGeom>
        </p:spPr>
        <p:txBody>
          <a:bodyPr>
            <a:spAutoFit/>
          </a:bodyPr>
          <a:lstStyle/>
          <a:p>
            <a:pPr algn="ctr"/>
            <a:r>
              <a:rPr lang="en-AU" sz="2600" b="1" dirty="0"/>
              <a:t>What is Harm?</a:t>
            </a:r>
          </a:p>
        </p:txBody>
      </p:sp>
    </p:spTree>
    <p:extLst>
      <p:ext uri="{BB962C8B-B14F-4D97-AF65-F5344CB8AC3E}">
        <p14:creationId xmlns:p14="http://schemas.microsoft.com/office/powerpoint/2010/main" val="64987037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3" name="Rectangle 7">
            <a:extLst>
              <a:ext uri="{FF2B5EF4-FFF2-40B4-BE49-F238E27FC236}">
                <a16:creationId xmlns:a16="http://schemas.microsoft.com/office/drawing/2014/main" id="{E2FE3A7B-DDFF-4F81-8AAE-11D96D138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9">
            <a:extLst>
              <a:ext uri="{FF2B5EF4-FFF2-40B4-BE49-F238E27FC236}">
                <a16:creationId xmlns:a16="http://schemas.microsoft.com/office/drawing/2014/main" id="{69825ADD-F95C-4747-9B41-5DB21C28E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5" cy="5571066"/>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11">
            <a:extLst>
              <a:ext uri="{FF2B5EF4-FFF2-40B4-BE49-F238E27FC236}">
                <a16:creationId xmlns:a16="http://schemas.microsoft.com/office/drawing/2014/main" id="{86791A8E-B2BA-467D-BB87-8CFBFB13AF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6948"/>
            <a:ext cx="10744200" cy="5404104"/>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E00300B3-0BCE-44CE-A180-0B959660E62D}"/>
              </a:ext>
            </a:extLst>
          </p:cNvPr>
          <p:cNvSpPr>
            <a:spLocks noGrp="1"/>
          </p:cNvSpPr>
          <p:nvPr>
            <p:ph type="subTitle" idx="1"/>
          </p:nvPr>
        </p:nvSpPr>
        <p:spPr>
          <a:xfrm>
            <a:off x="941695" y="1746862"/>
            <a:ext cx="10358651" cy="4189914"/>
          </a:xfrm>
        </p:spPr>
        <p:txBody>
          <a:bodyPr vert="horz" lIns="91440" tIns="45720" rIns="91440" bIns="45720" rtlCol="0">
            <a:normAutofit/>
          </a:bodyPr>
          <a:lstStyle/>
          <a:p>
            <a:pPr marL="342900" indent="-342900" algn="just">
              <a:spcAft>
                <a:spcPts val="600"/>
              </a:spcAft>
              <a:buFont typeface="Arial" panose="020B0604020202020204" pitchFamily="34" charset="0"/>
              <a:buChar char="•"/>
            </a:pPr>
            <a:r>
              <a:rPr lang="en-US" sz="2000" dirty="0">
                <a:solidFill>
                  <a:srgbClr val="FFFFFF"/>
                </a:solidFill>
                <a:latin typeface="+mn-lt"/>
              </a:rPr>
              <a:t>The outcome of mediation affects not only the participants but other people as well,</a:t>
            </a:r>
          </a:p>
          <a:p>
            <a:pPr marL="342900" indent="-342900" algn="just">
              <a:spcAft>
                <a:spcPts val="600"/>
              </a:spcAft>
              <a:buFont typeface="Arial" panose="020B0604020202020204" pitchFamily="34" charset="0"/>
              <a:buChar char="•"/>
            </a:pPr>
            <a:r>
              <a:rPr lang="en-US" sz="2000" dirty="0">
                <a:solidFill>
                  <a:srgbClr val="FFFFFF"/>
                </a:solidFill>
                <a:latin typeface="+mn-lt"/>
              </a:rPr>
              <a:t>For example:</a:t>
            </a:r>
          </a:p>
          <a:p>
            <a:pPr marL="800100" lvl="1" indent="-342900" algn="just">
              <a:spcAft>
                <a:spcPts val="600"/>
              </a:spcAft>
              <a:buFont typeface="Arial" panose="020B0604020202020204" pitchFamily="34" charset="0"/>
              <a:buChar char="•"/>
            </a:pPr>
            <a:r>
              <a:rPr lang="en-US" sz="1800" dirty="0">
                <a:solidFill>
                  <a:srgbClr val="FFFFFF"/>
                </a:solidFill>
              </a:rPr>
              <a:t>A dispute between 2 neighbours might affect their families, other neighbours living nearby and/or the wider community.</a:t>
            </a:r>
            <a:endParaRPr lang="en-US" sz="1800" dirty="0">
              <a:solidFill>
                <a:srgbClr val="FFFFFF"/>
              </a:solidFill>
              <a:latin typeface="+mn-lt"/>
            </a:endParaRPr>
          </a:p>
          <a:p>
            <a:pPr marL="800100" lvl="1" indent="-342900" algn="just">
              <a:spcAft>
                <a:spcPts val="600"/>
              </a:spcAft>
              <a:buFont typeface="Arial" panose="020B0604020202020204" pitchFamily="34" charset="0"/>
              <a:buChar char="•"/>
            </a:pPr>
            <a:r>
              <a:rPr lang="en-US" sz="1800" dirty="0">
                <a:solidFill>
                  <a:srgbClr val="FFFFFF"/>
                </a:solidFill>
              </a:rPr>
              <a:t>A business dispute between a manufacturer and a client over a defective product may affect all potential clients and negatively impact the business and its employees.</a:t>
            </a:r>
          </a:p>
          <a:p>
            <a:pPr marL="800100" lvl="1" indent="-342900" algn="just">
              <a:spcAft>
                <a:spcPts val="600"/>
              </a:spcAft>
              <a:buFont typeface="Arial" panose="020B0604020202020204" pitchFamily="34" charset="0"/>
              <a:buChar char="•"/>
            </a:pPr>
            <a:r>
              <a:rPr lang="en-US" sz="1800" dirty="0">
                <a:solidFill>
                  <a:srgbClr val="FFFFFF"/>
                </a:solidFill>
              </a:rPr>
              <a:t>A dispute between an employer and an employee over allegations of sexual harassment may have implications for other employees and to the reputation of the organization.</a:t>
            </a:r>
          </a:p>
          <a:p>
            <a:pPr marL="800100" lvl="1" indent="-342900" algn="just">
              <a:spcAft>
                <a:spcPts val="600"/>
              </a:spcAft>
              <a:buFont typeface="Arial" panose="020B0604020202020204" pitchFamily="34" charset="0"/>
              <a:buChar char="•"/>
            </a:pPr>
            <a:r>
              <a:rPr lang="en-US" sz="1800" dirty="0">
                <a:solidFill>
                  <a:srgbClr val="FFFFFF"/>
                </a:solidFill>
              </a:rPr>
              <a:t>A dispute between a doctor and a patient over allegations of malpractice may cause distrust and jeopardise the care of his patients.</a:t>
            </a:r>
          </a:p>
          <a:p>
            <a:pPr marL="800100" lvl="1" indent="-342900" algn="just">
              <a:spcAft>
                <a:spcPts val="600"/>
              </a:spcAft>
              <a:buFont typeface="Arial" panose="020B0604020202020204" pitchFamily="34" charset="0"/>
              <a:buChar char="•"/>
            </a:pPr>
            <a:r>
              <a:rPr lang="en-US" sz="1800" dirty="0">
                <a:solidFill>
                  <a:srgbClr val="FFFFFF"/>
                </a:solidFill>
              </a:rPr>
              <a:t>An unjust mediation outcome for any professional can result in a loss of career, future income and destroys his/her family’s financial security and reputation.</a:t>
            </a:r>
          </a:p>
          <a:p>
            <a:pPr marL="800100" lvl="1" indent="-342900" algn="just">
              <a:spcAft>
                <a:spcPts val="600"/>
              </a:spcAft>
              <a:buFont typeface="Arial" panose="020B0604020202020204" pitchFamily="34" charset="0"/>
              <a:buChar char="•"/>
            </a:pPr>
            <a:endParaRPr lang="en-US" sz="1800" dirty="0">
              <a:solidFill>
                <a:srgbClr val="FFFFFF"/>
              </a:solidFill>
            </a:endParaRPr>
          </a:p>
          <a:p>
            <a:pPr marL="800100" lvl="1" indent="-342900" algn="just">
              <a:spcAft>
                <a:spcPts val="600"/>
              </a:spcAft>
              <a:buFont typeface="Arial" panose="020B0604020202020204" pitchFamily="34" charset="0"/>
              <a:buChar char="•"/>
            </a:pPr>
            <a:endParaRPr lang="en-US" sz="1800" dirty="0">
              <a:solidFill>
                <a:srgbClr val="FFFFFF"/>
              </a:solidFill>
            </a:endParaRPr>
          </a:p>
          <a:p>
            <a:pPr marL="800100" lvl="1" indent="-342900" algn="just">
              <a:spcAft>
                <a:spcPts val="600"/>
              </a:spcAft>
              <a:buFont typeface="Arial" panose="020B0604020202020204" pitchFamily="34" charset="0"/>
              <a:buChar char="•"/>
            </a:pPr>
            <a:endParaRPr lang="en-US" sz="1600" dirty="0">
              <a:solidFill>
                <a:srgbClr val="FFFFFF"/>
              </a:solidFill>
              <a:latin typeface="+mn-lt"/>
            </a:endParaRPr>
          </a:p>
          <a:p>
            <a:pPr lvl="1" algn="just">
              <a:spcAft>
                <a:spcPts val="600"/>
              </a:spcAft>
            </a:pPr>
            <a:endParaRPr lang="en-US" sz="1600" dirty="0">
              <a:solidFill>
                <a:srgbClr val="FFFFFF"/>
              </a:solidFill>
              <a:latin typeface="+mn-lt"/>
            </a:endParaRPr>
          </a:p>
          <a:p>
            <a:pPr marL="800100" lvl="1" indent="-342900" algn="just">
              <a:spcAft>
                <a:spcPts val="600"/>
              </a:spcAft>
              <a:buFont typeface="Arial" panose="020B0604020202020204" pitchFamily="34" charset="0"/>
              <a:buChar char="•"/>
            </a:pPr>
            <a:endParaRPr lang="en-US" sz="1600" dirty="0">
              <a:solidFill>
                <a:srgbClr val="FFFFFF"/>
              </a:solidFill>
              <a:latin typeface="+mn-lt"/>
            </a:endParaRPr>
          </a:p>
          <a:p>
            <a:pPr algn="just">
              <a:spcAft>
                <a:spcPts val="600"/>
              </a:spcAft>
            </a:pPr>
            <a:endParaRPr lang="en-US" sz="2000" dirty="0">
              <a:solidFill>
                <a:srgbClr val="FFFFFF"/>
              </a:solidFill>
              <a:latin typeface="+mn-lt"/>
            </a:endParaRPr>
          </a:p>
        </p:txBody>
      </p:sp>
      <p:sp>
        <p:nvSpPr>
          <p:cNvPr id="4" name="Rectangle 3">
            <a:extLst>
              <a:ext uri="{FF2B5EF4-FFF2-40B4-BE49-F238E27FC236}">
                <a16:creationId xmlns:a16="http://schemas.microsoft.com/office/drawing/2014/main" id="{A32E22D4-3DBF-4727-85D2-5F62C7BD3F7F}"/>
              </a:ext>
            </a:extLst>
          </p:cNvPr>
          <p:cNvSpPr/>
          <p:nvPr/>
        </p:nvSpPr>
        <p:spPr>
          <a:xfrm>
            <a:off x="3048000" y="1166843"/>
            <a:ext cx="6096000" cy="492443"/>
          </a:xfrm>
          <a:prstGeom prst="rect">
            <a:avLst/>
          </a:prstGeom>
        </p:spPr>
        <p:txBody>
          <a:bodyPr>
            <a:spAutoFit/>
          </a:bodyPr>
          <a:lstStyle/>
          <a:p>
            <a:pPr algn="ctr"/>
            <a:r>
              <a:rPr lang="en-AU" sz="2600" b="1" dirty="0"/>
              <a:t>Who is Harmed?</a:t>
            </a:r>
          </a:p>
        </p:txBody>
      </p:sp>
    </p:spTree>
    <p:extLst>
      <p:ext uri="{BB962C8B-B14F-4D97-AF65-F5344CB8AC3E}">
        <p14:creationId xmlns:p14="http://schemas.microsoft.com/office/powerpoint/2010/main" val="4082731516"/>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3" name="Rectangle 7">
            <a:extLst>
              <a:ext uri="{FF2B5EF4-FFF2-40B4-BE49-F238E27FC236}">
                <a16:creationId xmlns:a16="http://schemas.microsoft.com/office/drawing/2014/main" id="{E2FE3A7B-DDFF-4F81-8AAE-11D96D138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9">
            <a:extLst>
              <a:ext uri="{FF2B5EF4-FFF2-40B4-BE49-F238E27FC236}">
                <a16:creationId xmlns:a16="http://schemas.microsoft.com/office/drawing/2014/main" id="{69825ADD-F95C-4747-9B41-5DB21C28E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5" cy="5571066"/>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11">
            <a:extLst>
              <a:ext uri="{FF2B5EF4-FFF2-40B4-BE49-F238E27FC236}">
                <a16:creationId xmlns:a16="http://schemas.microsoft.com/office/drawing/2014/main" id="{86791A8E-B2BA-467D-BB87-8CFBFB13AF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6948"/>
            <a:ext cx="10744200" cy="5404104"/>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E00300B3-0BCE-44CE-A180-0B959660E62D}"/>
              </a:ext>
            </a:extLst>
          </p:cNvPr>
          <p:cNvSpPr>
            <a:spLocks noGrp="1"/>
          </p:cNvSpPr>
          <p:nvPr>
            <p:ph type="subTitle" idx="1"/>
          </p:nvPr>
        </p:nvSpPr>
        <p:spPr>
          <a:xfrm>
            <a:off x="873457" y="1362419"/>
            <a:ext cx="10276764" cy="4594828"/>
          </a:xfrm>
        </p:spPr>
        <p:txBody>
          <a:bodyPr vert="horz" lIns="91440" tIns="45720" rIns="91440" bIns="45720" rtlCol="0">
            <a:normAutofit fontScale="32500" lnSpcReduction="20000"/>
          </a:bodyPr>
          <a:lstStyle/>
          <a:p>
            <a:pPr marL="342900" indent="-342900" algn="just">
              <a:spcAft>
                <a:spcPts val="600"/>
              </a:spcAft>
              <a:buFont typeface="Arial" panose="020B0604020202020204" pitchFamily="34" charset="0"/>
              <a:buChar char="•"/>
            </a:pPr>
            <a:r>
              <a:rPr lang="en-US" sz="5500" dirty="0">
                <a:solidFill>
                  <a:srgbClr val="FFFFFF"/>
                </a:solidFill>
                <a:latin typeface="+mn-lt"/>
              </a:rPr>
              <a:t>Mediation outcomes must respect the rules of law, ethics and morality.</a:t>
            </a:r>
          </a:p>
          <a:p>
            <a:pPr marL="342900" indent="-342900" algn="just">
              <a:spcAft>
                <a:spcPts val="600"/>
              </a:spcAft>
              <a:buFont typeface="Arial" panose="020B0604020202020204" pitchFamily="34" charset="0"/>
              <a:buChar char="•"/>
            </a:pPr>
            <a:r>
              <a:rPr lang="en-US" sz="5500" dirty="0">
                <a:solidFill>
                  <a:srgbClr val="FFFFFF"/>
                </a:solidFill>
                <a:latin typeface="+mn-lt"/>
              </a:rPr>
              <a:t>The National mediation standards and codes of conduct of the various Registered Mediator’s Accreditation Body also set out the principles that guide the mediation process and conduct of mediators.</a:t>
            </a:r>
          </a:p>
          <a:p>
            <a:pPr marL="342900" indent="-342900" algn="just">
              <a:spcAft>
                <a:spcPts val="600"/>
              </a:spcAft>
              <a:buFont typeface="Arial" panose="020B0604020202020204" pitchFamily="34" charset="0"/>
              <a:buChar char="•"/>
            </a:pPr>
            <a:r>
              <a:rPr lang="en-US" sz="5500" dirty="0">
                <a:solidFill>
                  <a:srgbClr val="FFFFFF"/>
                </a:solidFill>
                <a:latin typeface="+mn-lt"/>
              </a:rPr>
              <a:t>To achieve fair and justified mediation outcomes, at the minimum must satisfy the following:</a:t>
            </a:r>
          </a:p>
          <a:p>
            <a:pPr marL="800100" lvl="1" indent="-342900" algn="just">
              <a:spcAft>
                <a:spcPts val="600"/>
              </a:spcAft>
              <a:buFont typeface="Arial" panose="020B0604020202020204" pitchFamily="34" charset="0"/>
              <a:buChar char="•"/>
            </a:pPr>
            <a:r>
              <a:rPr lang="en-US" sz="5500" dirty="0">
                <a:solidFill>
                  <a:srgbClr val="FFFFFF"/>
                </a:solidFill>
              </a:rPr>
              <a:t>Ability to exercise self-determination and viewed as fair / just / acceptable,</a:t>
            </a:r>
          </a:p>
          <a:p>
            <a:pPr marL="800100" lvl="1" indent="-342900" algn="just">
              <a:spcAft>
                <a:spcPts val="600"/>
              </a:spcAft>
              <a:buFont typeface="Arial" panose="020B0604020202020204" pitchFamily="34" charset="0"/>
              <a:buChar char="•"/>
            </a:pPr>
            <a:r>
              <a:rPr lang="en-US" sz="5500" dirty="0">
                <a:solidFill>
                  <a:srgbClr val="FFFFFF"/>
                </a:solidFill>
              </a:rPr>
              <a:t>Inalienability of interest, examples could be: right to work &amp; earn a wage, live in peace, surrounded by family etc.,</a:t>
            </a:r>
          </a:p>
          <a:p>
            <a:pPr marL="800100" lvl="1" indent="-342900" algn="just">
              <a:spcAft>
                <a:spcPts val="600"/>
              </a:spcAft>
              <a:buFont typeface="Arial" panose="020B0604020202020204" pitchFamily="34" charset="0"/>
              <a:buChar char="•"/>
            </a:pPr>
            <a:r>
              <a:rPr lang="en-US" sz="5500" dirty="0">
                <a:solidFill>
                  <a:srgbClr val="FFFFFF"/>
                </a:solidFill>
              </a:rPr>
              <a:t>Publicity of outcomes,</a:t>
            </a:r>
          </a:p>
          <a:p>
            <a:pPr marL="800100" lvl="1" indent="-342900" algn="just">
              <a:spcAft>
                <a:spcPts val="600"/>
              </a:spcAft>
              <a:buFont typeface="Arial" panose="020B0604020202020204" pitchFamily="34" charset="0"/>
              <a:buChar char="•"/>
            </a:pPr>
            <a:r>
              <a:rPr lang="en-US" sz="5500" dirty="0">
                <a:solidFill>
                  <a:srgbClr val="FFFFFF"/>
                </a:solidFill>
              </a:rPr>
              <a:t>Dignity and respect,</a:t>
            </a:r>
          </a:p>
          <a:p>
            <a:pPr marL="800100" lvl="1" indent="-342900" algn="just">
              <a:spcAft>
                <a:spcPts val="600"/>
              </a:spcAft>
              <a:buFont typeface="Arial" panose="020B0604020202020204" pitchFamily="34" charset="0"/>
              <a:buChar char="•"/>
            </a:pPr>
            <a:r>
              <a:rPr lang="en-US" sz="5500" dirty="0">
                <a:solidFill>
                  <a:srgbClr val="FFFFFF"/>
                </a:solidFill>
              </a:rPr>
              <a:t>Informed decision-making and better communication,</a:t>
            </a:r>
          </a:p>
          <a:p>
            <a:pPr marL="800100" lvl="1" indent="-342900" algn="just">
              <a:spcAft>
                <a:spcPts val="600"/>
              </a:spcAft>
              <a:buFont typeface="Arial" panose="020B0604020202020204" pitchFamily="34" charset="0"/>
              <a:buChar char="•"/>
            </a:pPr>
            <a:r>
              <a:rPr lang="en-US" sz="5500" dirty="0">
                <a:solidFill>
                  <a:srgbClr val="FFFFFF"/>
                </a:solidFill>
              </a:rPr>
              <a:t>Toleration of conflicting fundamental values, example could be: may not agree on how a child is raised but a decision is made in the best interest of the child,</a:t>
            </a:r>
          </a:p>
          <a:p>
            <a:pPr marL="800100" lvl="1" indent="-342900" algn="just">
              <a:spcAft>
                <a:spcPts val="600"/>
              </a:spcAft>
              <a:buFont typeface="Arial" panose="020B0604020202020204" pitchFamily="34" charset="0"/>
              <a:buChar char="•"/>
            </a:pPr>
            <a:r>
              <a:rPr lang="en-US" sz="5500" dirty="0">
                <a:solidFill>
                  <a:srgbClr val="FFFFFF"/>
                </a:solidFill>
              </a:rPr>
              <a:t>Achieved efficient resolutions by remedying harm that was caused,</a:t>
            </a:r>
          </a:p>
          <a:p>
            <a:pPr marL="800100" lvl="1" indent="-342900" algn="just">
              <a:spcAft>
                <a:spcPts val="600"/>
              </a:spcAft>
              <a:buFont typeface="Arial" panose="020B0604020202020204" pitchFamily="34" charset="0"/>
              <a:buChar char="•"/>
            </a:pPr>
            <a:r>
              <a:rPr lang="en-US" sz="5500" dirty="0">
                <a:solidFill>
                  <a:srgbClr val="FFFFFF"/>
                </a:solidFill>
              </a:rPr>
              <a:t>Saved time, money and aggravated stress.</a:t>
            </a:r>
          </a:p>
          <a:p>
            <a:pPr marL="800100" lvl="1" indent="-342900" algn="just">
              <a:spcAft>
                <a:spcPts val="600"/>
              </a:spcAft>
              <a:buFont typeface="Arial" panose="020B0604020202020204" pitchFamily="34" charset="0"/>
              <a:buChar char="•"/>
            </a:pPr>
            <a:endParaRPr lang="en-US" sz="1600" dirty="0">
              <a:solidFill>
                <a:srgbClr val="FFFFFF"/>
              </a:solidFill>
              <a:latin typeface="+mn-lt"/>
            </a:endParaRPr>
          </a:p>
          <a:p>
            <a:pPr lvl="1" algn="just">
              <a:spcAft>
                <a:spcPts val="600"/>
              </a:spcAft>
            </a:pPr>
            <a:endParaRPr lang="en-US" sz="1600" dirty="0">
              <a:solidFill>
                <a:srgbClr val="FFFFFF"/>
              </a:solidFill>
              <a:latin typeface="+mn-lt"/>
            </a:endParaRPr>
          </a:p>
          <a:p>
            <a:pPr marL="800100" lvl="1" indent="-342900" algn="just">
              <a:spcAft>
                <a:spcPts val="600"/>
              </a:spcAft>
              <a:buFont typeface="Arial" panose="020B0604020202020204" pitchFamily="34" charset="0"/>
              <a:buChar char="•"/>
            </a:pPr>
            <a:endParaRPr lang="en-US" sz="1600" dirty="0">
              <a:solidFill>
                <a:srgbClr val="FFFFFF"/>
              </a:solidFill>
              <a:latin typeface="+mn-lt"/>
            </a:endParaRPr>
          </a:p>
          <a:p>
            <a:pPr algn="just">
              <a:spcAft>
                <a:spcPts val="600"/>
              </a:spcAft>
            </a:pPr>
            <a:endParaRPr lang="en-US" sz="2000" dirty="0">
              <a:solidFill>
                <a:srgbClr val="FFFFFF"/>
              </a:solidFill>
              <a:latin typeface="+mn-lt"/>
            </a:endParaRPr>
          </a:p>
        </p:txBody>
      </p:sp>
      <p:sp>
        <p:nvSpPr>
          <p:cNvPr id="4" name="Rectangle 3">
            <a:extLst>
              <a:ext uri="{FF2B5EF4-FFF2-40B4-BE49-F238E27FC236}">
                <a16:creationId xmlns:a16="http://schemas.microsoft.com/office/drawing/2014/main" id="{A32E22D4-3DBF-4727-85D2-5F62C7BD3F7F}"/>
              </a:ext>
            </a:extLst>
          </p:cNvPr>
          <p:cNvSpPr/>
          <p:nvPr/>
        </p:nvSpPr>
        <p:spPr>
          <a:xfrm>
            <a:off x="2620370" y="900753"/>
            <a:ext cx="6523630" cy="461665"/>
          </a:xfrm>
          <a:prstGeom prst="rect">
            <a:avLst/>
          </a:prstGeom>
        </p:spPr>
        <p:txBody>
          <a:bodyPr wrap="square">
            <a:spAutoFit/>
          </a:bodyPr>
          <a:lstStyle/>
          <a:p>
            <a:pPr algn="ctr"/>
            <a:r>
              <a:rPr lang="en-AU" sz="2400" b="1" dirty="0"/>
              <a:t>Guiding Principles to not cause Harm</a:t>
            </a:r>
          </a:p>
        </p:txBody>
      </p:sp>
    </p:spTree>
    <p:extLst>
      <p:ext uri="{BB962C8B-B14F-4D97-AF65-F5344CB8AC3E}">
        <p14:creationId xmlns:p14="http://schemas.microsoft.com/office/powerpoint/2010/main" val="4056626551"/>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3" name="Rectangle 7">
            <a:extLst>
              <a:ext uri="{FF2B5EF4-FFF2-40B4-BE49-F238E27FC236}">
                <a16:creationId xmlns:a16="http://schemas.microsoft.com/office/drawing/2014/main" id="{E2FE3A7B-DDFF-4F81-8AAE-11D96D138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9">
            <a:extLst>
              <a:ext uri="{FF2B5EF4-FFF2-40B4-BE49-F238E27FC236}">
                <a16:creationId xmlns:a16="http://schemas.microsoft.com/office/drawing/2014/main" id="{69825ADD-F95C-4747-9B41-5DB21C28E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5" cy="5571066"/>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11">
            <a:extLst>
              <a:ext uri="{FF2B5EF4-FFF2-40B4-BE49-F238E27FC236}">
                <a16:creationId xmlns:a16="http://schemas.microsoft.com/office/drawing/2014/main" id="{86791A8E-B2BA-467D-BB87-8CFBFB13AF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6948"/>
            <a:ext cx="10744200" cy="5404104"/>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E00300B3-0BCE-44CE-A180-0B959660E62D}"/>
              </a:ext>
            </a:extLst>
          </p:cNvPr>
          <p:cNvSpPr>
            <a:spLocks noGrp="1"/>
          </p:cNvSpPr>
          <p:nvPr>
            <p:ph type="subTitle" idx="1"/>
          </p:nvPr>
        </p:nvSpPr>
        <p:spPr>
          <a:xfrm>
            <a:off x="941695" y="1746862"/>
            <a:ext cx="10358651" cy="4189914"/>
          </a:xfrm>
        </p:spPr>
        <p:txBody>
          <a:bodyPr vert="horz" lIns="91440" tIns="45720" rIns="91440" bIns="45720" rtlCol="0">
            <a:normAutofit/>
          </a:bodyPr>
          <a:lstStyle/>
          <a:p>
            <a:pPr lvl="1" algn="just">
              <a:spcAft>
                <a:spcPts val="600"/>
              </a:spcAft>
            </a:pPr>
            <a:r>
              <a:rPr lang="en-US" sz="1800" dirty="0">
                <a:solidFill>
                  <a:srgbClr val="FFFFFF"/>
                </a:solidFill>
              </a:rPr>
              <a:t>A tribunal conducted mediation occurred over three session totaling 10 hours.</a:t>
            </a:r>
          </a:p>
          <a:p>
            <a:pPr lvl="1" algn="just">
              <a:spcAft>
                <a:spcPts val="600"/>
              </a:spcAft>
            </a:pPr>
            <a:r>
              <a:rPr lang="en-US" sz="1800" dirty="0">
                <a:solidFill>
                  <a:srgbClr val="FFFFFF"/>
                </a:solidFill>
              </a:rPr>
              <a:t>The mediator:</a:t>
            </a:r>
          </a:p>
          <a:p>
            <a:pPr marL="742950" lvl="1" indent="-285750" algn="just">
              <a:spcAft>
                <a:spcPts val="600"/>
              </a:spcAft>
              <a:buFont typeface="Arial" panose="020B0604020202020204" pitchFamily="34" charset="0"/>
              <a:buChar char="•"/>
            </a:pPr>
            <a:r>
              <a:rPr lang="en-US" sz="1800" dirty="0">
                <a:solidFill>
                  <a:srgbClr val="FFFFFF"/>
                </a:solidFill>
              </a:rPr>
              <a:t>During mediation stated a pre-determined outcome of the Tribunal, where party A would be found guilty,</a:t>
            </a:r>
          </a:p>
          <a:p>
            <a:pPr marL="742950" lvl="1" indent="-285750" algn="just">
              <a:spcAft>
                <a:spcPts val="600"/>
              </a:spcAft>
              <a:buFont typeface="Arial" panose="020B0604020202020204" pitchFamily="34" charset="0"/>
              <a:buChar char="•"/>
            </a:pPr>
            <a:r>
              <a:rPr lang="en-US" sz="1800" dirty="0">
                <a:solidFill>
                  <a:srgbClr val="FFFFFF"/>
                </a:solidFill>
              </a:rPr>
              <a:t>Argued for party B,</a:t>
            </a:r>
          </a:p>
          <a:p>
            <a:pPr marL="742950" lvl="1" indent="-285750" algn="just">
              <a:spcAft>
                <a:spcPts val="600"/>
              </a:spcAft>
              <a:buFont typeface="Arial" panose="020B0604020202020204" pitchFamily="34" charset="0"/>
              <a:buChar char="•"/>
            </a:pPr>
            <a:r>
              <a:rPr lang="en-US" sz="1800" dirty="0">
                <a:solidFill>
                  <a:srgbClr val="FFFFFF"/>
                </a:solidFill>
              </a:rPr>
              <a:t>Allowed false allegations be used against party A, even when evidence did not support it,</a:t>
            </a:r>
          </a:p>
          <a:p>
            <a:pPr marL="742950" lvl="1" indent="-285750" algn="just">
              <a:spcAft>
                <a:spcPts val="600"/>
              </a:spcAft>
              <a:buFont typeface="Arial" panose="020B0604020202020204" pitchFamily="34" charset="0"/>
              <a:buChar char="•"/>
            </a:pPr>
            <a:r>
              <a:rPr lang="en-US" sz="1800" dirty="0">
                <a:solidFill>
                  <a:srgbClr val="FFFFFF"/>
                </a:solidFill>
              </a:rPr>
              <a:t>Even knowing false evidence was used by party B to illicit a negative outcome for party A, the mediator allowed to mediation to continue,</a:t>
            </a:r>
          </a:p>
          <a:p>
            <a:pPr marL="742950" lvl="1" indent="-285750" algn="just">
              <a:spcAft>
                <a:spcPts val="600"/>
              </a:spcAft>
              <a:buFont typeface="Arial" panose="020B0604020202020204" pitchFamily="34" charset="0"/>
              <a:buChar char="•"/>
            </a:pPr>
            <a:r>
              <a:rPr lang="en-US" sz="1800" dirty="0">
                <a:solidFill>
                  <a:srgbClr val="FFFFFF"/>
                </a:solidFill>
              </a:rPr>
              <a:t>Allowed unsworn affidavits to be used against party A.</a:t>
            </a:r>
          </a:p>
          <a:p>
            <a:pPr marL="742950" lvl="1" indent="-285750" algn="just">
              <a:spcAft>
                <a:spcPts val="600"/>
              </a:spcAft>
              <a:buFont typeface="Arial" panose="020B0604020202020204" pitchFamily="34" charset="0"/>
              <a:buChar char="•"/>
            </a:pPr>
            <a:endParaRPr lang="en-US" sz="1800" dirty="0">
              <a:solidFill>
                <a:srgbClr val="FFFFFF"/>
              </a:solidFill>
            </a:endParaRPr>
          </a:p>
          <a:p>
            <a:pPr marL="800100" lvl="1" indent="-342900" algn="just">
              <a:spcAft>
                <a:spcPts val="600"/>
              </a:spcAft>
              <a:buFont typeface="Arial" panose="020B0604020202020204" pitchFamily="34" charset="0"/>
              <a:buChar char="•"/>
            </a:pPr>
            <a:endParaRPr lang="en-US" sz="1800" dirty="0">
              <a:solidFill>
                <a:srgbClr val="FFFFFF"/>
              </a:solidFill>
            </a:endParaRPr>
          </a:p>
          <a:p>
            <a:pPr marL="800100" lvl="1" indent="-342900" algn="just">
              <a:spcAft>
                <a:spcPts val="600"/>
              </a:spcAft>
              <a:buFont typeface="Arial" panose="020B0604020202020204" pitchFamily="34" charset="0"/>
              <a:buChar char="•"/>
            </a:pPr>
            <a:endParaRPr lang="en-US" sz="1600" dirty="0">
              <a:solidFill>
                <a:srgbClr val="FFFFFF"/>
              </a:solidFill>
              <a:latin typeface="+mn-lt"/>
            </a:endParaRPr>
          </a:p>
          <a:p>
            <a:pPr lvl="1" algn="just">
              <a:spcAft>
                <a:spcPts val="600"/>
              </a:spcAft>
            </a:pPr>
            <a:endParaRPr lang="en-US" sz="1600" dirty="0">
              <a:solidFill>
                <a:srgbClr val="FFFFFF"/>
              </a:solidFill>
              <a:latin typeface="+mn-lt"/>
            </a:endParaRPr>
          </a:p>
          <a:p>
            <a:pPr marL="800100" lvl="1" indent="-342900" algn="just">
              <a:spcAft>
                <a:spcPts val="600"/>
              </a:spcAft>
              <a:buFont typeface="Arial" panose="020B0604020202020204" pitchFamily="34" charset="0"/>
              <a:buChar char="•"/>
            </a:pPr>
            <a:endParaRPr lang="en-US" sz="1600" dirty="0">
              <a:solidFill>
                <a:srgbClr val="FFFFFF"/>
              </a:solidFill>
              <a:latin typeface="+mn-lt"/>
            </a:endParaRPr>
          </a:p>
          <a:p>
            <a:pPr algn="just">
              <a:spcAft>
                <a:spcPts val="600"/>
              </a:spcAft>
            </a:pPr>
            <a:endParaRPr lang="en-US" sz="2000" dirty="0">
              <a:solidFill>
                <a:srgbClr val="FFFFFF"/>
              </a:solidFill>
              <a:latin typeface="+mn-lt"/>
            </a:endParaRPr>
          </a:p>
        </p:txBody>
      </p:sp>
      <p:sp>
        <p:nvSpPr>
          <p:cNvPr id="4" name="Rectangle 3">
            <a:extLst>
              <a:ext uri="{FF2B5EF4-FFF2-40B4-BE49-F238E27FC236}">
                <a16:creationId xmlns:a16="http://schemas.microsoft.com/office/drawing/2014/main" id="{A32E22D4-3DBF-4727-85D2-5F62C7BD3F7F}"/>
              </a:ext>
            </a:extLst>
          </p:cNvPr>
          <p:cNvSpPr/>
          <p:nvPr/>
        </p:nvSpPr>
        <p:spPr>
          <a:xfrm>
            <a:off x="3048000" y="1166843"/>
            <a:ext cx="6096000" cy="492443"/>
          </a:xfrm>
          <a:prstGeom prst="rect">
            <a:avLst/>
          </a:prstGeom>
        </p:spPr>
        <p:txBody>
          <a:bodyPr>
            <a:spAutoFit/>
          </a:bodyPr>
          <a:lstStyle/>
          <a:p>
            <a:pPr algn="ctr"/>
            <a:r>
              <a:rPr lang="en-AU" sz="2600" b="1" dirty="0"/>
              <a:t>Case Study 1: Harm occurred</a:t>
            </a:r>
          </a:p>
        </p:txBody>
      </p:sp>
    </p:spTree>
    <p:extLst>
      <p:ext uri="{BB962C8B-B14F-4D97-AF65-F5344CB8AC3E}">
        <p14:creationId xmlns:p14="http://schemas.microsoft.com/office/powerpoint/2010/main" val="436843033"/>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3" name="Rectangle 7">
            <a:extLst>
              <a:ext uri="{FF2B5EF4-FFF2-40B4-BE49-F238E27FC236}">
                <a16:creationId xmlns:a16="http://schemas.microsoft.com/office/drawing/2014/main" id="{E2FE3A7B-DDFF-4F81-8AAE-11D96D138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9">
            <a:extLst>
              <a:ext uri="{FF2B5EF4-FFF2-40B4-BE49-F238E27FC236}">
                <a16:creationId xmlns:a16="http://schemas.microsoft.com/office/drawing/2014/main" id="{69825ADD-F95C-4747-9B41-5DB21C28E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5" cy="5571066"/>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11">
            <a:extLst>
              <a:ext uri="{FF2B5EF4-FFF2-40B4-BE49-F238E27FC236}">
                <a16:creationId xmlns:a16="http://schemas.microsoft.com/office/drawing/2014/main" id="{86791A8E-B2BA-467D-BB87-8CFBFB13AF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6948"/>
            <a:ext cx="10744200" cy="5404104"/>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E00300B3-0BCE-44CE-A180-0B959660E62D}"/>
              </a:ext>
            </a:extLst>
          </p:cNvPr>
          <p:cNvSpPr>
            <a:spLocks noGrp="1"/>
          </p:cNvSpPr>
          <p:nvPr>
            <p:ph type="subTitle" idx="1"/>
          </p:nvPr>
        </p:nvSpPr>
        <p:spPr>
          <a:xfrm>
            <a:off x="941695" y="1746862"/>
            <a:ext cx="10358651" cy="4189914"/>
          </a:xfrm>
        </p:spPr>
        <p:txBody>
          <a:bodyPr vert="horz" lIns="91440" tIns="45720" rIns="91440" bIns="45720" rtlCol="0">
            <a:normAutofit/>
          </a:bodyPr>
          <a:lstStyle/>
          <a:p>
            <a:pPr lvl="1" algn="just">
              <a:spcAft>
                <a:spcPts val="600"/>
              </a:spcAft>
            </a:pPr>
            <a:endParaRPr lang="en-US" sz="1800" dirty="0">
              <a:solidFill>
                <a:srgbClr val="FFFFFF"/>
              </a:solidFill>
            </a:endParaRPr>
          </a:p>
          <a:p>
            <a:pPr lvl="1" algn="just">
              <a:spcAft>
                <a:spcPts val="600"/>
              </a:spcAft>
            </a:pPr>
            <a:r>
              <a:rPr lang="en-US" sz="1800" dirty="0">
                <a:solidFill>
                  <a:srgbClr val="FFFFFF"/>
                </a:solidFill>
                <a:latin typeface="+mn-lt"/>
              </a:rPr>
              <a:t>A tribunal conducted mediation occurred during two sessions:</a:t>
            </a:r>
          </a:p>
          <a:p>
            <a:pPr lvl="1" algn="just">
              <a:spcAft>
                <a:spcPts val="600"/>
              </a:spcAft>
            </a:pPr>
            <a:r>
              <a:rPr lang="en-US" sz="1800" dirty="0">
                <a:solidFill>
                  <a:srgbClr val="FFFFFF"/>
                </a:solidFill>
              </a:rPr>
              <a:t>The mediator, a senior legal practitioner:</a:t>
            </a:r>
          </a:p>
          <a:p>
            <a:pPr marL="742950" lvl="1" indent="-285750" algn="just">
              <a:spcAft>
                <a:spcPts val="600"/>
              </a:spcAft>
              <a:buFont typeface="Arial" panose="020B0604020202020204" pitchFamily="34" charset="0"/>
              <a:buChar char="•"/>
            </a:pPr>
            <a:r>
              <a:rPr lang="en-US" sz="1800" dirty="0">
                <a:solidFill>
                  <a:srgbClr val="FFFFFF"/>
                </a:solidFill>
                <a:latin typeface="+mn-lt"/>
              </a:rPr>
              <a:t>Was abusive towards </a:t>
            </a:r>
            <a:r>
              <a:rPr lang="en-US" sz="1800" dirty="0">
                <a:solidFill>
                  <a:srgbClr val="FFFFFF"/>
                </a:solidFill>
              </a:rPr>
              <a:t>party C, where the mediator used words such as “coward” etc.,</a:t>
            </a:r>
          </a:p>
          <a:p>
            <a:pPr marL="742950" lvl="1" indent="-285750" algn="just">
              <a:spcAft>
                <a:spcPts val="600"/>
              </a:spcAft>
              <a:buFont typeface="Arial" panose="020B0604020202020204" pitchFamily="34" charset="0"/>
              <a:buChar char="•"/>
            </a:pPr>
            <a:r>
              <a:rPr lang="en-US" sz="1800" dirty="0">
                <a:solidFill>
                  <a:srgbClr val="FFFFFF"/>
                </a:solidFill>
              </a:rPr>
              <a:t>Demanded party C commit perjury by acceding party D’s demands,</a:t>
            </a:r>
          </a:p>
          <a:p>
            <a:pPr marL="742950" lvl="1" indent="-285750" algn="just">
              <a:spcAft>
                <a:spcPts val="600"/>
              </a:spcAft>
              <a:buFont typeface="Arial" panose="020B0604020202020204" pitchFamily="34" charset="0"/>
              <a:buChar char="•"/>
            </a:pPr>
            <a:r>
              <a:rPr lang="en-US" sz="1800" dirty="0">
                <a:solidFill>
                  <a:srgbClr val="FFFFFF"/>
                </a:solidFill>
                <a:latin typeface="+mn-lt"/>
              </a:rPr>
              <a:t>Disregarded evidence at hand,</a:t>
            </a:r>
          </a:p>
          <a:p>
            <a:pPr marL="742950" lvl="1" indent="-285750" algn="just">
              <a:spcAft>
                <a:spcPts val="600"/>
              </a:spcAft>
              <a:buFont typeface="Arial" panose="020B0604020202020204" pitchFamily="34" charset="0"/>
              <a:buChar char="•"/>
            </a:pPr>
            <a:r>
              <a:rPr lang="en-US" sz="1800" dirty="0">
                <a:solidFill>
                  <a:srgbClr val="FFFFFF"/>
                </a:solidFill>
              </a:rPr>
              <a:t>Disregarded the Law.</a:t>
            </a:r>
            <a:endParaRPr lang="en-US" sz="1800" dirty="0">
              <a:solidFill>
                <a:srgbClr val="FFFFFF"/>
              </a:solidFill>
              <a:latin typeface="+mn-lt"/>
            </a:endParaRPr>
          </a:p>
          <a:p>
            <a:pPr lvl="1" algn="just">
              <a:spcAft>
                <a:spcPts val="600"/>
              </a:spcAft>
            </a:pPr>
            <a:endParaRPr lang="en-US" sz="1600" dirty="0">
              <a:solidFill>
                <a:srgbClr val="FFFFFF"/>
              </a:solidFill>
              <a:latin typeface="+mn-lt"/>
            </a:endParaRPr>
          </a:p>
          <a:p>
            <a:pPr marL="800100" lvl="1" indent="-342900" algn="just">
              <a:spcAft>
                <a:spcPts val="600"/>
              </a:spcAft>
              <a:buFont typeface="Arial" panose="020B0604020202020204" pitchFamily="34" charset="0"/>
              <a:buChar char="•"/>
            </a:pPr>
            <a:endParaRPr lang="en-US" sz="1600" dirty="0">
              <a:solidFill>
                <a:srgbClr val="FFFFFF"/>
              </a:solidFill>
              <a:latin typeface="+mn-lt"/>
            </a:endParaRPr>
          </a:p>
          <a:p>
            <a:pPr algn="just">
              <a:spcAft>
                <a:spcPts val="600"/>
              </a:spcAft>
            </a:pPr>
            <a:endParaRPr lang="en-US" sz="2000" dirty="0">
              <a:solidFill>
                <a:srgbClr val="FFFFFF"/>
              </a:solidFill>
              <a:latin typeface="+mn-lt"/>
            </a:endParaRPr>
          </a:p>
        </p:txBody>
      </p:sp>
      <p:sp>
        <p:nvSpPr>
          <p:cNvPr id="4" name="Rectangle 3">
            <a:extLst>
              <a:ext uri="{FF2B5EF4-FFF2-40B4-BE49-F238E27FC236}">
                <a16:creationId xmlns:a16="http://schemas.microsoft.com/office/drawing/2014/main" id="{A32E22D4-3DBF-4727-85D2-5F62C7BD3F7F}"/>
              </a:ext>
            </a:extLst>
          </p:cNvPr>
          <p:cNvSpPr/>
          <p:nvPr/>
        </p:nvSpPr>
        <p:spPr>
          <a:xfrm>
            <a:off x="3048000" y="1166843"/>
            <a:ext cx="6096000" cy="492443"/>
          </a:xfrm>
          <a:prstGeom prst="rect">
            <a:avLst/>
          </a:prstGeom>
        </p:spPr>
        <p:txBody>
          <a:bodyPr>
            <a:spAutoFit/>
          </a:bodyPr>
          <a:lstStyle/>
          <a:p>
            <a:pPr algn="ctr"/>
            <a:r>
              <a:rPr lang="en-AU" sz="2600" b="1" dirty="0"/>
              <a:t>Case Study 2: Harm occurred</a:t>
            </a:r>
          </a:p>
        </p:txBody>
      </p:sp>
    </p:spTree>
    <p:extLst>
      <p:ext uri="{BB962C8B-B14F-4D97-AF65-F5344CB8AC3E}">
        <p14:creationId xmlns:p14="http://schemas.microsoft.com/office/powerpoint/2010/main" val="2640671021"/>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3" name="Rectangle 7">
            <a:extLst>
              <a:ext uri="{FF2B5EF4-FFF2-40B4-BE49-F238E27FC236}">
                <a16:creationId xmlns:a16="http://schemas.microsoft.com/office/drawing/2014/main" id="{E2FE3A7B-DDFF-4F81-8AAE-11D96D138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9">
            <a:extLst>
              <a:ext uri="{FF2B5EF4-FFF2-40B4-BE49-F238E27FC236}">
                <a16:creationId xmlns:a16="http://schemas.microsoft.com/office/drawing/2014/main" id="{69825ADD-F95C-4747-9B41-5DB21C28E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5" cy="5571066"/>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11">
            <a:extLst>
              <a:ext uri="{FF2B5EF4-FFF2-40B4-BE49-F238E27FC236}">
                <a16:creationId xmlns:a16="http://schemas.microsoft.com/office/drawing/2014/main" id="{86791A8E-B2BA-467D-BB87-8CFBFB13AF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6948"/>
            <a:ext cx="10744200" cy="5404104"/>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E00300B3-0BCE-44CE-A180-0B959660E62D}"/>
              </a:ext>
            </a:extLst>
          </p:cNvPr>
          <p:cNvSpPr>
            <a:spLocks noGrp="1"/>
          </p:cNvSpPr>
          <p:nvPr>
            <p:ph type="subTitle" idx="1"/>
          </p:nvPr>
        </p:nvSpPr>
        <p:spPr>
          <a:xfrm>
            <a:off x="941695" y="1746862"/>
            <a:ext cx="10358651" cy="4189914"/>
          </a:xfrm>
        </p:spPr>
        <p:txBody>
          <a:bodyPr vert="horz" lIns="91440" tIns="45720" rIns="91440" bIns="45720" rtlCol="0">
            <a:normAutofit lnSpcReduction="10000"/>
          </a:bodyPr>
          <a:lstStyle/>
          <a:p>
            <a:pPr algn="just"/>
            <a:endParaRPr lang="en-US" sz="2000" dirty="0">
              <a:solidFill>
                <a:schemeClr val="tx1"/>
              </a:solidFill>
              <a:latin typeface="+mn-lt"/>
            </a:endParaRPr>
          </a:p>
          <a:p>
            <a:pPr algn="just"/>
            <a:r>
              <a:rPr lang="en-US" sz="2000" dirty="0">
                <a:solidFill>
                  <a:schemeClr val="tx1"/>
                </a:solidFill>
                <a:latin typeface="+mn-lt"/>
              </a:rPr>
              <a:t>The orgnisation pr</a:t>
            </a:r>
            <a:r>
              <a:rPr lang="en-AU" sz="2000" dirty="0">
                <a:solidFill>
                  <a:schemeClr val="tx1"/>
                </a:solidFill>
                <a:latin typeface="+mn-lt"/>
              </a:rPr>
              <a:t>oviding family dispute resolution services use non-family resolution dispute practitioners (“FDRP”) to conduct all pre-mediation processes:</a:t>
            </a:r>
          </a:p>
          <a:p>
            <a:pPr algn="just"/>
            <a:endParaRPr lang="en-AU" sz="2000" dirty="0">
              <a:solidFill>
                <a:schemeClr val="tx1"/>
              </a:solidFill>
              <a:latin typeface="+mn-lt"/>
            </a:endParaRPr>
          </a:p>
          <a:p>
            <a:pPr marL="342900" indent="-342900" algn="just">
              <a:buFont typeface="Arial" panose="020B0604020202020204" pitchFamily="34" charset="0"/>
              <a:buChar char="•"/>
            </a:pPr>
            <a:r>
              <a:rPr lang="en-AU" sz="2000" dirty="0">
                <a:solidFill>
                  <a:schemeClr val="tx1"/>
                </a:solidFill>
                <a:latin typeface="+mn-lt"/>
              </a:rPr>
              <a:t>With the use of non-FDRPs, the requirements of the </a:t>
            </a:r>
            <a:r>
              <a:rPr lang="en-AU" sz="2000" i="1" dirty="0">
                <a:solidFill>
                  <a:schemeClr val="tx1"/>
                </a:solidFill>
                <a:latin typeface="+mn-lt"/>
              </a:rPr>
              <a:t>Family Law Act</a:t>
            </a:r>
            <a:r>
              <a:rPr lang="en-AU" sz="2000" dirty="0">
                <a:solidFill>
                  <a:schemeClr val="tx1"/>
                </a:solidFill>
                <a:latin typeface="+mn-lt"/>
              </a:rPr>
              <a:t> are not met for the very simple reason that non-FDRPs are not trained in family dispute resolution.</a:t>
            </a:r>
          </a:p>
          <a:p>
            <a:pPr marL="342900" indent="-342900" algn="just">
              <a:buFont typeface="Arial" panose="020B0604020202020204" pitchFamily="34" charset="0"/>
              <a:buChar char="•"/>
            </a:pPr>
            <a:r>
              <a:rPr lang="en-AU" sz="2000" dirty="0">
                <a:solidFill>
                  <a:schemeClr val="tx1"/>
                </a:solidFill>
                <a:latin typeface="+mn-lt"/>
              </a:rPr>
              <a:t>As a result, the best interest of the child was ignored and not placed at the foundation of the mediation process. The best interest of the child is paramount under the </a:t>
            </a:r>
            <a:r>
              <a:rPr lang="en-AU" sz="2000" i="1" dirty="0">
                <a:solidFill>
                  <a:schemeClr val="tx1"/>
                </a:solidFill>
                <a:latin typeface="+mn-lt"/>
              </a:rPr>
              <a:t>Family Law Act</a:t>
            </a:r>
            <a:r>
              <a:rPr lang="en-AU" sz="2000" dirty="0">
                <a:solidFill>
                  <a:schemeClr val="tx1"/>
                </a:solidFill>
                <a:latin typeface="+mn-lt"/>
              </a:rPr>
              <a:t>.</a:t>
            </a:r>
          </a:p>
          <a:p>
            <a:pPr marL="342900" indent="-342900" algn="just">
              <a:buFont typeface="Arial" panose="020B0604020202020204" pitchFamily="34" charset="0"/>
              <a:buChar char="•"/>
            </a:pPr>
            <a:r>
              <a:rPr lang="en-AU" sz="2000" dirty="0">
                <a:solidFill>
                  <a:schemeClr val="tx1"/>
                </a:solidFill>
                <a:latin typeface="+mn-lt"/>
              </a:rPr>
              <a:t>The need of the child (when there is no violence or abuse) to spend equal time with both parents is a paramount factor when considering the best interest of the child. As this was not made known to the parents, one parent used the ‘access to the children’ as leverage to gain benefit from the other parent. Making the actual mediation extremely contentious for both parties including the children.</a:t>
            </a:r>
          </a:p>
          <a:p>
            <a:pPr lvl="1" algn="just">
              <a:spcAft>
                <a:spcPts val="600"/>
              </a:spcAft>
            </a:pPr>
            <a:endParaRPr lang="en-US" sz="1800" dirty="0">
              <a:solidFill>
                <a:srgbClr val="FFFFFF"/>
              </a:solidFill>
            </a:endParaRPr>
          </a:p>
          <a:p>
            <a:pPr marL="800100" lvl="1" indent="-342900" algn="just">
              <a:spcAft>
                <a:spcPts val="600"/>
              </a:spcAft>
              <a:buFont typeface="Arial" panose="020B0604020202020204" pitchFamily="34" charset="0"/>
              <a:buChar char="•"/>
            </a:pPr>
            <a:endParaRPr lang="en-US" sz="1800" dirty="0">
              <a:solidFill>
                <a:srgbClr val="FFFFFF"/>
              </a:solidFill>
            </a:endParaRPr>
          </a:p>
          <a:p>
            <a:pPr marL="800100" lvl="1" indent="-342900" algn="just">
              <a:spcAft>
                <a:spcPts val="600"/>
              </a:spcAft>
              <a:buFont typeface="Arial" panose="020B0604020202020204" pitchFamily="34" charset="0"/>
              <a:buChar char="•"/>
            </a:pPr>
            <a:endParaRPr lang="en-US" sz="1600" dirty="0">
              <a:solidFill>
                <a:srgbClr val="FFFFFF"/>
              </a:solidFill>
              <a:latin typeface="+mn-lt"/>
            </a:endParaRPr>
          </a:p>
          <a:p>
            <a:pPr lvl="1" algn="just">
              <a:spcAft>
                <a:spcPts val="600"/>
              </a:spcAft>
            </a:pPr>
            <a:endParaRPr lang="en-US" sz="1600" dirty="0">
              <a:solidFill>
                <a:srgbClr val="FFFFFF"/>
              </a:solidFill>
              <a:latin typeface="+mn-lt"/>
            </a:endParaRPr>
          </a:p>
          <a:p>
            <a:pPr marL="800100" lvl="1" indent="-342900" algn="just">
              <a:spcAft>
                <a:spcPts val="600"/>
              </a:spcAft>
              <a:buFont typeface="Arial" panose="020B0604020202020204" pitchFamily="34" charset="0"/>
              <a:buChar char="•"/>
            </a:pPr>
            <a:endParaRPr lang="en-US" sz="1600" dirty="0">
              <a:solidFill>
                <a:srgbClr val="FFFFFF"/>
              </a:solidFill>
              <a:latin typeface="+mn-lt"/>
            </a:endParaRPr>
          </a:p>
          <a:p>
            <a:pPr algn="just">
              <a:spcAft>
                <a:spcPts val="600"/>
              </a:spcAft>
            </a:pPr>
            <a:endParaRPr lang="en-US" sz="2000" dirty="0">
              <a:solidFill>
                <a:srgbClr val="FFFFFF"/>
              </a:solidFill>
              <a:latin typeface="+mn-lt"/>
            </a:endParaRPr>
          </a:p>
        </p:txBody>
      </p:sp>
      <p:sp>
        <p:nvSpPr>
          <p:cNvPr id="4" name="Rectangle 3">
            <a:extLst>
              <a:ext uri="{FF2B5EF4-FFF2-40B4-BE49-F238E27FC236}">
                <a16:creationId xmlns:a16="http://schemas.microsoft.com/office/drawing/2014/main" id="{A32E22D4-3DBF-4727-85D2-5F62C7BD3F7F}"/>
              </a:ext>
            </a:extLst>
          </p:cNvPr>
          <p:cNvSpPr/>
          <p:nvPr/>
        </p:nvSpPr>
        <p:spPr>
          <a:xfrm>
            <a:off x="3048000" y="1166843"/>
            <a:ext cx="6096000" cy="492443"/>
          </a:xfrm>
          <a:prstGeom prst="rect">
            <a:avLst/>
          </a:prstGeom>
        </p:spPr>
        <p:txBody>
          <a:bodyPr>
            <a:spAutoFit/>
          </a:bodyPr>
          <a:lstStyle/>
          <a:p>
            <a:pPr algn="ctr"/>
            <a:r>
              <a:rPr lang="en-AU" sz="2600" b="1" dirty="0"/>
              <a:t>Case Study 3: Harm occurred</a:t>
            </a:r>
          </a:p>
        </p:txBody>
      </p:sp>
    </p:spTree>
    <p:extLst>
      <p:ext uri="{BB962C8B-B14F-4D97-AF65-F5344CB8AC3E}">
        <p14:creationId xmlns:p14="http://schemas.microsoft.com/office/powerpoint/2010/main" val="1316648872"/>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3" name="Rectangle 7">
            <a:extLst>
              <a:ext uri="{FF2B5EF4-FFF2-40B4-BE49-F238E27FC236}">
                <a16:creationId xmlns:a16="http://schemas.microsoft.com/office/drawing/2014/main" id="{E2FE3A7B-DDFF-4F81-8AAE-11D96D138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9">
            <a:extLst>
              <a:ext uri="{FF2B5EF4-FFF2-40B4-BE49-F238E27FC236}">
                <a16:creationId xmlns:a16="http://schemas.microsoft.com/office/drawing/2014/main" id="{69825ADD-F95C-4747-9B41-5DB21C28E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5" cy="5571066"/>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11">
            <a:extLst>
              <a:ext uri="{FF2B5EF4-FFF2-40B4-BE49-F238E27FC236}">
                <a16:creationId xmlns:a16="http://schemas.microsoft.com/office/drawing/2014/main" id="{86791A8E-B2BA-467D-BB87-8CFBFB13AF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6948"/>
            <a:ext cx="10744200" cy="5404104"/>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E00300B3-0BCE-44CE-A180-0B959660E62D}"/>
              </a:ext>
            </a:extLst>
          </p:cNvPr>
          <p:cNvSpPr>
            <a:spLocks noGrp="1"/>
          </p:cNvSpPr>
          <p:nvPr>
            <p:ph type="subTitle" idx="1"/>
          </p:nvPr>
        </p:nvSpPr>
        <p:spPr>
          <a:xfrm>
            <a:off x="941695" y="1746862"/>
            <a:ext cx="10358651" cy="4189914"/>
          </a:xfrm>
        </p:spPr>
        <p:txBody>
          <a:bodyPr vert="horz" lIns="91440" tIns="45720" rIns="91440" bIns="45720" rtlCol="0">
            <a:normAutofit/>
          </a:bodyPr>
          <a:lstStyle/>
          <a:p>
            <a:pPr marL="800100" lvl="1" indent="-342900" algn="just">
              <a:spcAft>
                <a:spcPts val="600"/>
              </a:spcAft>
              <a:buFont typeface="Arial" panose="020B0604020202020204" pitchFamily="34" charset="0"/>
              <a:buChar char="•"/>
            </a:pPr>
            <a:endParaRPr lang="en-US" sz="1800" dirty="0">
              <a:solidFill>
                <a:srgbClr val="FFFFFF"/>
              </a:solidFill>
            </a:endParaRPr>
          </a:p>
          <a:p>
            <a:pPr lvl="1" algn="just">
              <a:spcAft>
                <a:spcPts val="600"/>
              </a:spcAft>
            </a:pPr>
            <a:r>
              <a:rPr lang="en-US" sz="1800" dirty="0">
                <a:solidFill>
                  <a:srgbClr val="FFFFFF"/>
                </a:solidFill>
              </a:rPr>
              <a:t>Mediation occurred between party H a small company supplying goods to a party O a large national company.</a:t>
            </a:r>
          </a:p>
          <a:p>
            <a:pPr lvl="1" algn="just">
              <a:spcAft>
                <a:spcPts val="600"/>
              </a:spcAft>
            </a:pPr>
            <a:r>
              <a:rPr lang="en-US" sz="1800" dirty="0">
                <a:solidFill>
                  <a:srgbClr val="FFFFFF"/>
                </a:solidFill>
              </a:rPr>
              <a:t>The mediator:</a:t>
            </a:r>
          </a:p>
          <a:p>
            <a:pPr marL="742950" lvl="1" indent="-285750" algn="just">
              <a:spcAft>
                <a:spcPts val="600"/>
              </a:spcAft>
              <a:buFont typeface="Arial" panose="020B0604020202020204" pitchFamily="34" charset="0"/>
              <a:buChar char="•"/>
            </a:pPr>
            <a:r>
              <a:rPr lang="en-US" sz="1800" dirty="0">
                <a:solidFill>
                  <a:srgbClr val="FFFFFF"/>
                </a:solidFill>
              </a:rPr>
              <a:t>Allowed party O, the large national company to dominate the mediation,</a:t>
            </a:r>
          </a:p>
          <a:p>
            <a:pPr marL="742950" lvl="1" indent="-285750" algn="just">
              <a:spcAft>
                <a:spcPts val="600"/>
              </a:spcAft>
              <a:buFont typeface="Arial" panose="020B0604020202020204" pitchFamily="34" charset="0"/>
              <a:buChar char="•"/>
            </a:pPr>
            <a:r>
              <a:rPr lang="en-US" sz="1800" dirty="0">
                <a:solidFill>
                  <a:srgbClr val="FFFFFF"/>
                </a:solidFill>
              </a:rPr>
              <a:t>Did nothing to balance the power during the mediation,</a:t>
            </a:r>
          </a:p>
          <a:p>
            <a:pPr marL="742950" lvl="1" indent="-285750" algn="just">
              <a:spcAft>
                <a:spcPts val="600"/>
              </a:spcAft>
              <a:buFont typeface="Arial" panose="020B0604020202020204" pitchFamily="34" charset="0"/>
              <a:buChar char="•"/>
            </a:pPr>
            <a:r>
              <a:rPr lang="en-US" sz="1800" dirty="0">
                <a:solidFill>
                  <a:srgbClr val="FFFFFF"/>
                </a:solidFill>
              </a:rPr>
              <a:t>Did nothing to facilitate the mediation process to ensure party H, the small supplier to make its interests known and respond accordingly,</a:t>
            </a:r>
          </a:p>
          <a:p>
            <a:pPr marL="742950" lvl="1" indent="-285750" algn="just">
              <a:spcAft>
                <a:spcPts val="600"/>
              </a:spcAft>
              <a:buFont typeface="Arial" panose="020B0604020202020204" pitchFamily="34" charset="0"/>
              <a:buChar char="•"/>
            </a:pPr>
            <a:r>
              <a:rPr lang="en-US" sz="1800" dirty="0">
                <a:solidFill>
                  <a:srgbClr val="FFFFFF"/>
                </a:solidFill>
              </a:rPr>
              <a:t>At the end of the mediation party H continued to supply goods to party O at effectively below cost.</a:t>
            </a:r>
          </a:p>
          <a:p>
            <a:pPr marL="742950" lvl="1" indent="-285750" algn="just">
              <a:spcAft>
                <a:spcPts val="600"/>
              </a:spcAft>
              <a:buFont typeface="Arial" panose="020B0604020202020204" pitchFamily="34" charset="0"/>
              <a:buChar char="•"/>
            </a:pPr>
            <a:r>
              <a:rPr lang="en-US" sz="1800" dirty="0">
                <a:solidFill>
                  <a:srgbClr val="FFFFFF"/>
                </a:solidFill>
              </a:rPr>
              <a:t>When party H could no longer supply goods, party O litigated relying on the agreement reached during mediation and caused party H into liquidation.</a:t>
            </a:r>
          </a:p>
          <a:p>
            <a:pPr marL="800100" lvl="1" indent="-342900" algn="just">
              <a:spcAft>
                <a:spcPts val="600"/>
              </a:spcAft>
              <a:buFont typeface="Arial" panose="020B0604020202020204" pitchFamily="34" charset="0"/>
              <a:buChar char="•"/>
            </a:pPr>
            <a:endParaRPr lang="en-US" sz="1600" dirty="0">
              <a:solidFill>
                <a:srgbClr val="FFFFFF"/>
              </a:solidFill>
              <a:latin typeface="+mn-lt"/>
            </a:endParaRPr>
          </a:p>
          <a:p>
            <a:pPr lvl="1" algn="just">
              <a:spcAft>
                <a:spcPts val="600"/>
              </a:spcAft>
            </a:pPr>
            <a:endParaRPr lang="en-US" sz="1600" dirty="0">
              <a:solidFill>
                <a:srgbClr val="FFFFFF"/>
              </a:solidFill>
              <a:latin typeface="+mn-lt"/>
            </a:endParaRPr>
          </a:p>
          <a:p>
            <a:pPr marL="800100" lvl="1" indent="-342900" algn="just">
              <a:spcAft>
                <a:spcPts val="600"/>
              </a:spcAft>
              <a:buFont typeface="Arial" panose="020B0604020202020204" pitchFamily="34" charset="0"/>
              <a:buChar char="•"/>
            </a:pPr>
            <a:endParaRPr lang="en-US" sz="1600" dirty="0">
              <a:solidFill>
                <a:srgbClr val="FFFFFF"/>
              </a:solidFill>
              <a:latin typeface="+mn-lt"/>
            </a:endParaRPr>
          </a:p>
          <a:p>
            <a:pPr algn="just">
              <a:spcAft>
                <a:spcPts val="600"/>
              </a:spcAft>
            </a:pPr>
            <a:endParaRPr lang="en-US" sz="2000" dirty="0">
              <a:solidFill>
                <a:srgbClr val="FFFFFF"/>
              </a:solidFill>
              <a:latin typeface="+mn-lt"/>
            </a:endParaRPr>
          </a:p>
        </p:txBody>
      </p:sp>
      <p:sp>
        <p:nvSpPr>
          <p:cNvPr id="4" name="Rectangle 3">
            <a:extLst>
              <a:ext uri="{FF2B5EF4-FFF2-40B4-BE49-F238E27FC236}">
                <a16:creationId xmlns:a16="http://schemas.microsoft.com/office/drawing/2014/main" id="{A32E22D4-3DBF-4727-85D2-5F62C7BD3F7F}"/>
              </a:ext>
            </a:extLst>
          </p:cNvPr>
          <p:cNvSpPr/>
          <p:nvPr/>
        </p:nvSpPr>
        <p:spPr>
          <a:xfrm>
            <a:off x="3048000" y="1166843"/>
            <a:ext cx="6096000" cy="492443"/>
          </a:xfrm>
          <a:prstGeom prst="rect">
            <a:avLst/>
          </a:prstGeom>
        </p:spPr>
        <p:txBody>
          <a:bodyPr>
            <a:spAutoFit/>
          </a:bodyPr>
          <a:lstStyle/>
          <a:p>
            <a:pPr algn="ctr"/>
            <a:r>
              <a:rPr lang="en-AU" sz="2600" b="1" dirty="0"/>
              <a:t>Case Study 4: Harm occurred</a:t>
            </a:r>
          </a:p>
        </p:txBody>
      </p:sp>
    </p:spTree>
    <p:extLst>
      <p:ext uri="{BB962C8B-B14F-4D97-AF65-F5344CB8AC3E}">
        <p14:creationId xmlns:p14="http://schemas.microsoft.com/office/powerpoint/2010/main" val="465974952"/>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otalTime>548</TotalTime>
  <Words>1955</Words>
  <Application>Microsoft Office PowerPoint</Application>
  <PresentationFormat>Widescreen</PresentationFormat>
  <Paragraphs>155</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 Light</vt:lpstr>
      <vt:lpstr>Metropolitan</vt:lpstr>
      <vt:lpstr> 7.3 Stream 3: Workplace and Organisational/ Innovation  Mediators must cause No Harm   Wednesday, 17 April 2019 12:15 to 12:45pm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7.3 Stream 3: Workplace and Organisational/ Innovation  Mediators must cause No Harm   Wednesday, 17 April 2019 12:15 to 12:45pm</dc:title>
  <dc:creator>Manraj Khosa</dc:creator>
  <cp:lastModifiedBy>Manraj Khosa</cp:lastModifiedBy>
  <cp:revision>1</cp:revision>
  <dcterms:created xsi:type="dcterms:W3CDTF">2019-04-15T15:17:11Z</dcterms:created>
  <dcterms:modified xsi:type="dcterms:W3CDTF">2019-05-01T13:51:38Z</dcterms:modified>
</cp:coreProperties>
</file>